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9.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0.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1.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9.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0.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1.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12" r:id="rId2"/>
    <p:sldMasterId id="2147483997" r:id="rId3"/>
    <p:sldMasterId id="2147484029" r:id="rId4"/>
    <p:sldMasterId id="2147484033" r:id="rId5"/>
    <p:sldMasterId id="2147484038" r:id="rId6"/>
    <p:sldMasterId id="2147484043" r:id="rId7"/>
    <p:sldMasterId id="2147484881" r:id="rId8"/>
    <p:sldMasterId id="2147485166" r:id="rId9"/>
    <p:sldMasterId id="2147486669" r:id="rId10"/>
    <p:sldMasterId id="2147488263" r:id="rId11"/>
    <p:sldMasterId id="2147489115" r:id="rId12"/>
    <p:sldMasterId id="2147489120" r:id="rId13"/>
    <p:sldMasterId id="2147489126" r:id="rId14"/>
    <p:sldMasterId id="2147489132" r:id="rId15"/>
    <p:sldMasterId id="2147489138" r:id="rId16"/>
    <p:sldMasterId id="2147489144" r:id="rId17"/>
    <p:sldMasterId id="2147489150" r:id="rId18"/>
    <p:sldMasterId id="2147489156" r:id="rId19"/>
    <p:sldMasterId id="2147489163" r:id="rId20"/>
    <p:sldMasterId id="2147489656" r:id="rId21"/>
    <p:sldMasterId id="2147489995" r:id="rId22"/>
    <p:sldMasterId id="2147490001" r:id="rId23"/>
    <p:sldMasterId id="2147490727" r:id="rId24"/>
  </p:sldMasterIdLst>
  <p:notesMasterIdLst>
    <p:notesMasterId r:id="rId61"/>
  </p:notesMasterIdLst>
  <p:handoutMasterIdLst>
    <p:handoutMasterId r:id="rId62"/>
  </p:handoutMasterIdLst>
  <p:sldIdLst>
    <p:sldId id="574" r:id="rId25"/>
    <p:sldId id="800" r:id="rId26"/>
    <p:sldId id="799" r:id="rId27"/>
    <p:sldId id="798" r:id="rId28"/>
    <p:sldId id="832" r:id="rId29"/>
    <p:sldId id="804" r:id="rId30"/>
    <p:sldId id="802" r:id="rId31"/>
    <p:sldId id="805" r:id="rId32"/>
    <p:sldId id="757" r:id="rId33"/>
    <p:sldId id="763" r:id="rId34"/>
    <p:sldId id="758" r:id="rId35"/>
    <p:sldId id="753" r:id="rId36"/>
    <p:sldId id="754" r:id="rId37"/>
    <p:sldId id="817" r:id="rId38"/>
    <p:sldId id="813" r:id="rId39"/>
    <p:sldId id="818" r:id="rId40"/>
    <p:sldId id="819" r:id="rId41"/>
    <p:sldId id="824" r:id="rId42"/>
    <p:sldId id="833" r:id="rId43"/>
    <p:sldId id="820" r:id="rId44"/>
    <p:sldId id="821" r:id="rId45"/>
    <p:sldId id="807" r:id="rId46"/>
    <p:sldId id="809" r:id="rId47"/>
    <p:sldId id="764" r:id="rId48"/>
    <p:sldId id="765" r:id="rId49"/>
    <p:sldId id="794" r:id="rId50"/>
    <p:sldId id="795" r:id="rId51"/>
    <p:sldId id="823" r:id="rId52"/>
    <p:sldId id="826" r:id="rId53"/>
    <p:sldId id="827" r:id="rId54"/>
    <p:sldId id="828" r:id="rId55"/>
    <p:sldId id="829" r:id="rId56"/>
    <p:sldId id="702" r:id="rId57"/>
    <p:sldId id="831" r:id="rId58"/>
    <p:sldId id="835" r:id="rId59"/>
    <p:sldId id="836" r:id="rId60"/>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C72"/>
    <a:srgbClr val="FF6600"/>
    <a:srgbClr val="FFFF99"/>
    <a:srgbClr val="FF9999"/>
    <a:srgbClr val="E9B391"/>
    <a:srgbClr val="038EED"/>
    <a:srgbClr val="FFCC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סגנון ביניים 1 - הדגשה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סגנון ביניים 1 - הדגשה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סגנון ביניים 1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סגנון ביניים 1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67" autoAdjust="0"/>
    <p:restoredTop sz="86195" autoAdjust="0"/>
  </p:normalViewPr>
  <p:slideViewPr>
    <p:cSldViewPr>
      <p:cViewPr varScale="1">
        <p:scale>
          <a:sx n="105" d="100"/>
          <a:sy n="105" d="100"/>
        </p:scale>
        <p:origin x="120" y="174"/>
      </p:cViewPr>
      <p:guideLst>
        <p:guide orient="horz" pos="2160"/>
        <p:guide pos="2880"/>
      </p:guideLst>
    </p:cSldViewPr>
  </p:slideViewPr>
  <p:outlineViewPr>
    <p:cViewPr>
      <p:scale>
        <a:sx n="33" d="100"/>
        <a:sy n="33" d="100"/>
      </p:scale>
      <p:origin x="0" y="3468"/>
    </p:cViewPr>
  </p:outlineViewPr>
  <p:notesTextViewPr>
    <p:cViewPr>
      <p:scale>
        <a:sx n="100" d="100"/>
        <a:sy n="100" d="100"/>
      </p:scale>
      <p:origin x="0" y="0"/>
    </p:cViewPr>
  </p:notesTextViewPr>
  <p:sorterViewPr>
    <p:cViewPr>
      <p:scale>
        <a:sx n="66" d="100"/>
        <a:sy n="66" d="100"/>
      </p:scale>
      <p:origin x="0" y="3012"/>
    </p:cViewPr>
  </p:sorterViewPr>
  <p:notesViewPr>
    <p:cSldViewPr>
      <p:cViewPr varScale="1">
        <p:scale>
          <a:sx n="52" d="100"/>
          <a:sy n="52" d="100"/>
        </p:scale>
        <p:origin x="-2700"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779838" y="0"/>
            <a:ext cx="2889250" cy="496888"/>
          </a:xfrm>
          <a:prstGeom prst="rect">
            <a:avLst/>
          </a:prstGeom>
        </p:spPr>
        <p:txBody>
          <a:bodyPr vert="horz" lIns="91440" tIns="45720" rIns="91440" bIns="45720" rtlCol="1"/>
          <a:lstStyle>
            <a:lvl1pPr algn="r">
              <a:defRPr sz="1200" dirty="0"/>
            </a:lvl1pPr>
          </a:lstStyle>
          <a:p>
            <a:pPr>
              <a:defRPr/>
            </a:pPr>
            <a:endParaRPr lang="he-IL"/>
          </a:p>
        </p:txBody>
      </p:sp>
      <p:sp>
        <p:nvSpPr>
          <p:cNvPr id="3" name="מציין מיקום של תאריך 2"/>
          <p:cNvSpPr>
            <a:spLocks noGrp="1"/>
          </p:cNvSpPr>
          <p:nvPr>
            <p:ph type="dt" sz="quarter" idx="1"/>
          </p:nvPr>
        </p:nvSpPr>
        <p:spPr>
          <a:xfrm>
            <a:off x="1588" y="0"/>
            <a:ext cx="2889250" cy="496888"/>
          </a:xfrm>
          <a:prstGeom prst="rect">
            <a:avLst/>
          </a:prstGeom>
        </p:spPr>
        <p:txBody>
          <a:bodyPr vert="horz" lIns="91440" tIns="45720" rIns="91440" bIns="45720" rtlCol="1"/>
          <a:lstStyle>
            <a:lvl1pPr algn="l">
              <a:defRPr sz="1200"/>
            </a:lvl1pPr>
          </a:lstStyle>
          <a:p>
            <a:pPr>
              <a:defRPr/>
            </a:pPr>
            <a:fld id="{A2267389-EF26-4409-A800-4C4EB34DEEF0}" type="datetimeFigureOut">
              <a:rPr lang="he-IL"/>
              <a:pPr>
                <a:defRPr/>
              </a:pPr>
              <a:t>ז'/תשרי/תשע"ז</a:t>
            </a:fld>
            <a:endParaRPr lang="he-IL" dirty="0"/>
          </a:p>
        </p:txBody>
      </p:sp>
      <p:sp>
        <p:nvSpPr>
          <p:cNvPr id="4" name="מציין מיקום של כותרת תחתונה 3"/>
          <p:cNvSpPr>
            <a:spLocks noGrp="1"/>
          </p:cNvSpPr>
          <p:nvPr>
            <p:ph type="ftr" sz="quarter" idx="2"/>
          </p:nvPr>
        </p:nvSpPr>
        <p:spPr>
          <a:xfrm>
            <a:off x="3779838" y="9428163"/>
            <a:ext cx="2889250" cy="496887"/>
          </a:xfrm>
          <a:prstGeom prst="rect">
            <a:avLst/>
          </a:prstGeom>
        </p:spPr>
        <p:txBody>
          <a:bodyPr vert="horz" lIns="91440" tIns="45720" rIns="91440" bIns="45720" rtlCol="1" anchor="b"/>
          <a:lstStyle>
            <a:lvl1pPr algn="r">
              <a:defRPr sz="1200" dirty="0"/>
            </a:lvl1pPr>
          </a:lstStyle>
          <a:p>
            <a:pPr>
              <a:defRPr/>
            </a:pPr>
            <a:endParaRPr lang="he-IL"/>
          </a:p>
        </p:txBody>
      </p:sp>
      <p:sp>
        <p:nvSpPr>
          <p:cNvPr id="5" name="מציין מיקום של מספר שקופית 4"/>
          <p:cNvSpPr>
            <a:spLocks noGrp="1"/>
          </p:cNvSpPr>
          <p:nvPr>
            <p:ph type="sldNum" sz="quarter" idx="3"/>
          </p:nvPr>
        </p:nvSpPr>
        <p:spPr>
          <a:xfrm>
            <a:off x="1588" y="9428163"/>
            <a:ext cx="2889250" cy="496887"/>
          </a:xfrm>
          <a:prstGeom prst="rect">
            <a:avLst/>
          </a:prstGeom>
        </p:spPr>
        <p:txBody>
          <a:bodyPr vert="horz" lIns="91440" tIns="45720" rIns="91440" bIns="45720" rtlCol="1" anchor="b"/>
          <a:lstStyle>
            <a:lvl1pPr algn="l">
              <a:defRPr sz="1200"/>
            </a:lvl1pPr>
          </a:lstStyle>
          <a:p>
            <a:pPr>
              <a:defRPr/>
            </a:pPr>
            <a:fld id="{9B1D09FB-84B4-4D20-A5F5-F02F5ED43607}" type="slidenum">
              <a:rPr lang="he-IL"/>
              <a:pPr>
                <a:defRPr/>
              </a:pPr>
              <a:t>‹#›</a:t>
            </a:fld>
            <a:endParaRPr lang="he-IL" dirty="0"/>
          </a:p>
        </p:txBody>
      </p:sp>
    </p:spTree>
    <p:extLst>
      <p:ext uri="{BB962C8B-B14F-4D97-AF65-F5344CB8AC3E}">
        <p14:creationId xmlns:p14="http://schemas.microsoft.com/office/powerpoint/2010/main" val="22523605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dirty="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72F55E85-51E5-4A67-935D-631F3A88138F}" type="datetimeFigureOut">
              <a:rPr lang="he-IL"/>
              <a:pPr>
                <a:defRPr/>
              </a:pPr>
              <a:t>ז'/תשרי/תשע"ז</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dirty="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7DCF0451-71DD-4CF1-9230-ECD48E931936}" type="slidenum">
              <a:rPr lang="he-IL"/>
              <a:pPr>
                <a:defRPr/>
              </a:pPr>
              <a:t>‹#›</a:t>
            </a:fld>
            <a:endParaRPr lang="he-IL" dirty="0"/>
          </a:p>
        </p:txBody>
      </p:sp>
    </p:spTree>
    <p:extLst>
      <p:ext uri="{BB962C8B-B14F-4D97-AF65-F5344CB8AC3E}">
        <p14:creationId xmlns:p14="http://schemas.microsoft.com/office/powerpoint/2010/main" val="173407013"/>
      </p:ext>
    </p:extLst>
  </p:cSld>
  <p:clrMap bg1="lt1" tx1="dk1" bg2="lt2" tx2="dk2" accent1="accent1" accent2="accent2" accent3="accent3" accent4="accent4" accent5="accent5" accent6="accent6" hlink="hlink" folHlink="folHlink"/>
  <p:hf hdr="0" ftr="0" dt="0"/>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3FF4AA6-EE5A-4E2D-94A1-8E424DFC7553}" type="slidenum">
              <a:rPr lang="he-IL">
                <a:solidFill>
                  <a:prstClr val="black"/>
                </a:solidFill>
              </a:rPr>
              <a:pPr>
                <a:defRPr/>
              </a:pPr>
              <a:t>1</a:t>
            </a:fld>
            <a:endParaRPr lang="he-IL"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47DEDE0-5080-4D8F-84A6-290374176845}"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BDD86EC-76C8-4F72-8943-7F71C02DAE5E}" type="slidenum">
              <a:rPr lang="he-IL"/>
              <a:pPr>
                <a:defRPr/>
              </a:pPr>
              <a:t>‹#›</a:t>
            </a:fld>
            <a:endParaRPr lang="he-IL" dirty="0"/>
          </a:p>
        </p:txBody>
      </p:sp>
    </p:spTree>
    <p:extLst>
      <p:ext uri="{BB962C8B-B14F-4D97-AF65-F5344CB8AC3E}">
        <p14:creationId xmlns:p14="http://schemas.microsoft.com/office/powerpoint/2010/main" val="888126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63B17E2-356B-45B1-AF50-A11701E8B075}" type="slidenum">
              <a:rPr lang="he-IL"/>
              <a:pPr>
                <a:defRPr/>
              </a:pPr>
              <a:t>‹#›</a:t>
            </a:fld>
            <a:endParaRPr lang="he-IL" dirty="0"/>
          </a:p>
        </p:txBody>
      </p:sp>
    </p:spTree>
    <p:extLst>
      <p:ext uri="{BB962C8B-B14F-4D97-AF65-F5344CB8AC3E}">
        <p14:creationId xmlns:p14="http://schemas.microsoft.com/office/powerpoint/2010/main" val="4203472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F4D9CB4-D516-4BCB-BACF-EEC538080B2B}" type="slidenum">
              <a:rPr lang="he-IL"/>
              <a:pPr>
                <a:defRPr/>
              </a:pPr>
              <a:t>‹#›</a:t>
            </a:fld>
            <a:endParaRPr lang="he-IL" dirty="0"/>
          </a:p>
        </p:txBody>
      </p:sp>
    </p:spTree>
    <p:extLst>
      <p:ext uri="{BB962C8B-B14F-4D97-AF65-F5344CB8AC3E}">
        <p14:creationId xmlns:p14="http://schemas.microsoft.com/office/powerpoint/2010/main" val="21235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6FA390A-3888-4118-9344-2EE98C8A50EF}"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B9C8A6B-0362-43CC-9B5C-6F21FB34609C}" type="slidenum">
              <a:rPr lang="he-IL"/>
              <a:pPr>
                <a:defRPr/>
              </a:pPr>
              <a:t>‹#›</a:t>
            </a:fld>
            <a:endParaRPr lang="he-IL" dirty="0"/>
          </a:p>
        </p:txBody>
      </p:sp>
    </p:spTree>
    <p:extLst>
      <p:ext uri="{BB962C8B-B14F-4D97-AF65-F5344CB8AC3E}">
        <p14:creationId xmlns:p14="http://schemas.microsoft.com/office/powerpoint/2010/main" val="41902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59006D6-3622-44BC-8EDF-9E3CD89622CE}" type="slidenum">
              <a:rPr lang="he-IL"/>
              <a:pPr>
                <a:defRPr/>
              </a:pPr>
              <a:t>‹#›</a:t>
            </a:fld>
            <a:endParaRPr lang="he-IL" dirty="0"/>
          </a:p>
        </p:txBody>
      </p:sp>
    </p:spTree>
    <p:extLst>
      <p:ext uri="{BB962C8B-B14F-4D97-AF65-F5344CB8AC3E}">
        <p14:creationId xmlns:p14="http://schemas.microsoft.com/office/powerpoint/2010/main" val="776263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5A4D9A1-18A8-4784-83F6-814B63C636AC}" type="slidenum">
              <a:rPr lang="he-IL"/>
              <a:pPr>
                <a:defRPr/>
              </a:pPr>
              <a:t>‹#›</a:t>
            </a:fld>
            <a:endParaRPr lang="he-IL" dirty="0"/>
          </a:p>
        </p:txBody>
      </p:sp>
    </p:spTree>
    <p:extLst>
      <p:ext uri="{BB962C8B-B14F-4D97-AF65-F5344CB8AC3E}">
        <p14:creationId xmlns:p14="http://schemas.microsoft.com/office/powerpoint/2010/main" val="369911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6B6ACE1-35DE-4F3A-8120-AFCD5CFD3062}"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89BCE5C-F406-452C-9EE5-55EE2693C75B}" type="slidenum">
              <a:rPr lang="he-IL"/>
              <a:pPr>
                <a:defRPr/>
              </a:pPr>
              <a:t>‹#›</a:t>
            </a:fld>
            <a:endParaRPr lang="he-IL" dirty="0"/>
          </a:p>
        </p:txBody>
      </p:sp>
    </p:spTree>
    <p:extLst>
      <p:ext uri="{BB962C8B-B14F-4D97-AF65-F5344CB8AC3E}">
        <p14:creationId xmlns:p14="http://schemas.microsoft.com/office/powerpoint/2010/main" val="1240505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4816B94-EC66-4F29-BA8C-AC9D7F6F42E7}" type="slidenum">
              <a:rPr lang="he-IL"/>
              <a:pPr>
                <a:defRPr/>
              </a:pPr>
              <a:t>‹#›</a:t>
            </a:fld>
            <a:endParaRPr lang="he-IL" dirty="0"/>
          </a:p>
        </p:txBody>
      </p:sp>
    </p:spTree>
    <p:extLst>
      <p:ext uri="{BB962C8B-B14F-4D97-AF65-F5344CB8AC3E}">
        <p14:creationId xmlns:p14="http://schemas.microsoft.com/office/powerpoint/2010/main" val="87806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558B71B-DE43-4048-A9F1-FD9F5E3D7A01}" type="slidenum">
              <a:rPr lang="he-IL"/>
              <a:pPr>
                <a:defRPr/>
              </a:pPr>
              <a:t>‹#›</a:t>
            </a:fld>
            <a:endParaRPr lang="he-IL" dirty="0"/>
          </a:p>
        </p:txBody>
      </p:sp>
    </p:spTree>
    <p:extLst>
      <p:ext uri="{BB962C8B-B14F-4D97-AF65-F5344CB8AC3E}">
        <p14:creationId xmlns:p14="http://schemas.microsoft.com/office/powerpoint/2010/main" val="1980754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7E6177E-26F5-4E9A-9A0B-DB9C5CD2AE5A}"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018040D-7E28-4DD4-A4BC-892C9749C14C}" type="slidenum">
              <a:rPr lang="he-IL"/>
              <a:pPr>
                <a:defRPr/>
              </a:pPr>
              <a:t>‹#›</a:t>
            </a:fld>
            <a:endParaRPr lang="he-IL" dirty="0"/>
          </a:p>
        </p:txBody>
      </p:sp>
    </p:spTree>
    <p:extLst>
      <p:ext uri="{BB962C8B-B14F-4D97-AF65-F5344CB8AC3E}">
        <p14:creationId xmlns:p14="http://schemas.microsoft.com/office/powerpoint/2010/main" val="3242091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967E190-F536-4441-AF0D-6D221381E902}" type="slidenum">
              <a:rPr lang="he-IL"/>
              <a:pPr>
                <a:defRPr/>
              </a:pPr>
              <a:t>‹#›</a:t>
            </a:fld>
            <a:endParaRPr lang="he-IL" dirty="0"/>
          </a:p>
        </p:txBody>
      </p:sp>
    </p:spTree>
    <p:extLst>
      <p:ext uri="{BB962C8B-B14F-4D97-AF65-F5344CB8AC3E}">
        <p14:creationId xmlns:p14="http://schemas.microsoft.com/office/powerpoint/2010/main" val="33093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68D945D-0A2C-4180-949E-4FF8D8374DB9}" type="slidenum">
              <a:rPr lang="he-IL"/>
              <a:pPr>
                <a:defRPr/>
              </a:pPr>
              <a:t>‹#›</a:t>
            </a:fld>
            <a:endParaRPr lang="he-IL" dirty="0"/>
          </a:p>
        </p:txBody>
      </p:sp>
    </p:spTree>
    <p:extLst>
      <p:ext uri="{BB962C8B-B14F-4D97-AF65-F5344CB8AC3E}">
        <p14:creationId xmlns:p14="http://schemas.microsoft.com/office/powerpoint/2010/main" val="4024740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530A311-4E6C-4CD3-AF4C-7300F3F7B7CC}" type="slidenum">
              <a:rPr lang="he-IL"/>
              <a:pPr>
                <a:defRPr/>
              </a:pPr>
              <a:t>‹#›</a:t>
            </a:fld>
            <a:endParaRPr lang="he-IL" dirty="0"/>
          </a:p>
        </p:txBody>
      </p:sp>
    </p:spTree>
    <p:extLst>
      <p:ext uri="{BB962C8B-B14F-4D97-AF65-F5344CB8AC3E}">
        <p14:creationId xmlns:p14="http://schemas.microsoft.com/office/powerpoint/2010/main" val="613878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EE5C2B1-1F51-4953-98B4-381B45745229}"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AFC5C06-561C-43A8-A031-63BEDE5B6C49}" type="slidenum">
              <a:rPr lang="he-IL"/>
              <a:pPr>
                <a:defRPr/>
              </a:pPr>
              <a:t>‹#›</a:t>
            </a:fld>
            <a:endParaRPr lang="he-IL" dirty="0"/>
          </a:p>
        </p:txBody>
      </p:sp>
    </p:spTree>
    <p:extLst>
      <p:ext uri="{BB962C8B-B14F-4D97-AF65-F5344CB8AC3E}">
        <p14:creationId xmlns:p14="http://schemas.microsoft.com/office/powerpoint/2010/main" val="4249554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09CF9CA-AD59-43F4-89C0-3AB279C696C2}" type="slidenum">
              <a:rPr lang="he-IL"/>
              <a:pPr>
                <a:defRPr/>
              </a:pPr>
              <a:t>‹#›</a:t>
            </a:fld>
            <a:endParaRPr lang="he-IL" dirty="0"/>
          </a:p>
        </p:txBody>
      </p:sp>
    </p:spTree>
    <p:extLst>
      <p:ext uri="{BB962C8B-B14F-4D97-AF65-F5344CB8AC3E}">
        <p14:creationId xmlns:p14="http://schemas.microsoft.com/office/powerpoint/2010/main" val="3486211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1809BE7-093E-4022-A916-BB65B28A45EE}" type="slidenum">
              <a:rPr lang="he-IL"/>
              <a:pPr>
                <a:defRPr/>
              </a:pPr>
              <a:t>‹#›</a:t>
            </a:fld>
            <a:endParaRPr lang="he-IL" dirty="0"/>
          </a:p>
        </p:txBody>
      </p:sp>
    </p:spTree>
    <p:extLst>
      <p:ext uri="{BB962C8B-B14F-4D97-AF65-F5344CB8AC3E}">
        <p14:creationId xmlns:p14="http://schemas.microsoft.com/office/powerpoint/2010/main" val="4097675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D448868-628C-402F-8FC6-99706534BC80}"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E532D6F-FB89-478A-8C86-80115FB0218C}" type="slidenum">
              <a:rPr lang="he-IL"/>
              <a:pPr>
                <a:defRPr/>
              </a:pPr>
              <a:t>‹#›</a:t>
            </a:fld>
            <a:endParaRPr lang="he-IL" dirty="0"/>
          </a:p>
        </p:txBody>
      </p:sp>
    </p:spTree>
    <p:extLst>
      <p:ext uri="{BB962C8B-B14F-4D97-AF65-F5344CB8AC3E}">
        <p14:creationId xmlns:p14="http://schemas.microsoft.com/office/powerpoint/2010/main" val="499038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68C6DFC-AA41-41E4-B07E-21A47EB56EB2}" type="slidenum">
              <a:rPr lang="he-IL"/>
              <a:pPr>
                <a:defRPr/>
              </a:pPr>
              <a:t>‹#›</a:t>
            </a:fld>
            <a:endParaRPr lang="he-IL" dirty="0"/>
          </a:p>
        </p:txBody>
      </p:sp>
    </p:spTree>
    <p:extLst>
      <p:ext uri="{BB962C8B-B14F-4D97-AF65-F5344CB8AC3E}">
        <p14:creationId xmlns:p14="http://schemas.microsoft.com/office/powerpoint/2010/main" val="3047819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6A4E21B-6444-4D3A-A4CA-301365C981D6}" type="slidenum">
              <a:rPr lang="he-IL"/>
              <a:pPr>
                <a:defRPr/>
              </a:pPr>
              <a:t>‹#›</a:t>
            </a:fld>
            <a:endParaRPr lang="he-IL" dirty="0"/>
          </a:p>
        </p:txBody>
      </p:sp>
    </p:spTree>
    <p:extLst>
      <p:ext uri="{BB962C8B-B14F-4D97-AF65-F5344CB8AC3E}">
        <p14:creationId xmlns:p14="http://schemas.microsoft.com/office/powerpoint/2010/main" val="1880991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165D4EE-47B0-408F-A367-B134B2F6137A}"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34A56AE-0079-4A6A-83F2-7963B1C5A71F}" type="slidenum">
              <a:rPr lang="he-IL"/>
              <a:pPr>
                <a:defRPr/>
              </a:pPr>
              <a:t>‹#›</a:t>
            </a:fld>
            <a:endParaRPr lang="he-IL" dirty="0"/>
          </a:p>
        </p:txBody>
      </p:sp>
    </p:spTree>
    <p:extLst>
      <p:ext uri="{BB962C8B-B14F-4D97-AF65-F5344CB8AC3E}">
        <p14:creationId xmlns:p14="http://schemas.microsoft.com/office/powerpoint/2010/main" val="2634169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25C387B-E902-4D6F-8E54-B70E37531424}" type="slidenum">
              <a:rPr lang="he-IL"/>
              <a:pPr>
                <a:defRPr/>
              </a:pPr>
              <a:t>‹#›</a:t>
            </a:fld>
            <a:endParaRPr lang="he-IL" dirty="0"/>
          </a:p>
        </p:txBody>
      </p:sp>
    </p:spTree>
    <p:extLst>
      <p:ext uri="{BB962C8B-B14F-4D97-AF65-F5344CB8AC3E}">
        <p14:creationId xmlns:p14="http://schemas.microsoft.com/office/powerpoint/2010/main" val="4185554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AA45E55-155B-469E-B009-14B7408204FC}" type="slidenum">
              <a:rPr lang="he-IL"/>
              <a:pPr>
                <a:defRPr/>
              </a:pPr>
              <a:t>‹#›</a:t>
            </a:fld>
            <a:endParaRPr lang="he-IL" dirty="0"/>
          </a:p>
        </p:txBody>
      </p:sp>
    </p:spTree>
    <p:extLst>
      <p:ext uri="{BB962C8B-B14F-4D97-AF65-F5344CB8AC3E}">
        <p14:creationId xmlns:p14="http://schemas.microsoft.com/office/powerpoint/2010/main" val="71600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2C385D4-CCB4-425E-BDE7-76CF5E0179B1}" type="slidenum">
              <a:rPr lang="he-IL"/>
              <a:pPr>
                <a:defRPr/>
              </a:pPr>
              <a:t>‹#›</a:t>
            </a:fld>
            <a:endParaRPr lang="he-IL" dirty="0"/>
          </a:p>
        </p:txBody>
      </p:sp>
    </p:spTree>
    <p:extLst>
      <p:ext uri="{BB962C8B-B14F-4D97-AF65-F5344CB8AC3E}">
        <p14:creationId xmlns:p14="http://schemas.microsoft.com/office/powerpoint/2010/main" val="4228434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8D9278D-7EB9-4B30-9307-B79B4FA9019D}"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A771852-1F46-49C2-99DB-BC6DF27363CE}" type="slidenum">
              <a:rPr lang="he-IL"/>
              <a:pPr>
                <a:defRPr/>
              </a:pPr>
              <a:t>‹#›</a:t>
            </a:fld>
            <a:endParaRPr lang="he-IL" dirty="0"/>
          </a:p>
        </p:txBody>
      </p:sp>
    </p:spTree>
    <p:extLst>
      <p:ext uri="{BB962C8B-B14F-4D97-AF65-F5344CB8AC3E}">
        <p14:creationId xmlns:p14="http://schemas.microsoft.com/office/powerpoint/2010/main" val="4139768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A26457A-4689-44D9-BBF6-3D6266803675}"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C7B1E44-3FE1-4CE9-AB07-834B28FC5D15}" type="slidenum">
              <a:rPr lang="he-IL"/>
              <a:pPr>
                <a:defRPr/>
              </a:pPr>
              <a:t>‹#›</a:t>
            </a:fld>
            <a:endParaRPr lang="he-IL" dirty="0"/>
          </a:p>
        </p:txBody>
      </p:sp>
    </p:spTree>
    <p:extLst>
      <p:ext uri="{BB962C8B-B14F-4D97-AF65-F5344CB8AC3E}">
        <p14:creationId xmlns:p14="http://schemas.microsoft.com/office/powerpoint/2010/main" val="15930910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831827C-841D-4C81-8CB2-DD36B3981412}" type="slidenum">
              <a:rPr lang="he-IL"/>
              <a:pPr>
                <a:defRPr/>
              </a:pPr>
              <a:t>‹#›</a:t>
            </a:fld>
            <a:endParaRPr lang="he-IL" dirty="0"/>
          </a:p>
        </p:txBody>
      </p:sp>
    </p:spTree>
    <p:extLst>
      <p:ext uri="{BB962C8B-B14F-4D97-AF65-F5344CB8AC3E}">
        <p14:creationId xmlns:p14="http://schemas.microsoft.com/office/powerpoint/2010/main" val="741042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E0048DC-4D0A-45F2-9D1D-7295023AFDDF}" type="slidenum">
              <a:rPr lang="he-IL"/>
              <a:pPr>
                <a:defRPr/>
              </a:pPr>
              <a:t>‹#›</a:t>
            </a:fld>
            <a:endParaRPr lang="he-IL" dirty="0"/>
          </a:p>
        </p:txBody>
      </p:sp>
    </p:spTree>
    <p:extLst>
      <p:ext uri="{BB962C8B-B14F-4D97-AF65-F5344CB8AC3E}">
        <p14:creationId xmlns:p14="http://schemas.microsoft.com/office/powerpoint/2010/main" val="22388791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57200" y="1600200"/>
            <a:ext cx="8229600" cy="452596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Date Placeholder 3"/>
          <p:cNvSpPr>
            <a:spLocks noGrp="1"/>
          </p:cNvSpPr>
          <p:nvPr>
            <p:ph type="dt" sz="half" idx="10"/>
          </p:nvPr>
        </p:nvSpPr>
        <p:spPr/>
        <p:txBody>
          <a:bodyPr/>
          <a:lstStyle>
            <a:lvl1pPr>
              <a:defRPr/>
            </a:lvl1pPr>
          </a:lstStyle>
          <a:p>
            <a:pPr>
              <a:defRPr/>
            </a:pPr>
            <a:fld id="{5921B9FA-B893-49B5-8EBC-AA7BA6E8FBD6}"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38EE3F89-792B-4B2D-A6CA-7F24F4BB88F5}" type="slidenum">
              <a:rPr lang="he-IL"/>
              <a:pPr>
                <a:defRPr/>
              </a:pPr>
              <a:t>‹#›</a:t>
            </a:fld>
            <a:endParaRPr lang="he-IL" dirty="0"/>
          </a:p>
        </p:txBody>
      </p:sp>
    </p:spTree>
    <p:extLst>
      <p:ext uri="{BB962C8B-B14F-4D97-AF65-F5344CB8AC3E}">
        <p14:creationId xmlns:p14="http://schemas.microsoft.com/office/powerpoint/2010/main" val="8064234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8CABB3-53BE-4269-8A9C-88BC6246DD43}" type="datetime8">
              <a:rPr lang="he-IL"/>
              <a:pPr>
                <a:defRPr/>
              </a:pPr>
              <a:t>09 אוקטובר 16</a:t>
            </a:fld>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D77AEA0F-866B-4CC4-AB9D-931B78997020}" type="slidenum">
              <a:rPr lang="he-IL"/>
              <a:pPr>
                <a:defRPr/>
              </a:pPr>
              <a:t>‹#›</a:t>
            </a:fld>
            <a:endParaRPr lang="he-IL" dirty="0"/>
          </a:p>
        </p:txBody>
      </p:sp>
    </p:spTree>
    <p:extLst>
      <p:ext uri="{BB962C8B-B14F-4D97-AF65-F5344CB8AC3E}">
        <p14:creationId xmlns:p14="http://schemas.microsoft.com/office/powerpoint/2010/main" val="2919162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EF5ABA9-EF9E-41BA-A8CF-22507E56CDD9}"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8F904C6-7DD1-405B-B6A8-81EEC4698D42}" type="slidenum">
              <a:rPr lang="he-IL"/>
              <a:pPr>
                <a:defRPr/>
              </a:pPr>
              <a:t>‹#›</a:t>
            </a:fld>
            <a:endParaRPr lang="he-IL" dirty="0"/>
          </a:p>
        </p:txBody>
      </p:sp>
    </p:spTree>
    <p:extLst>
      <p:ext uri="{BB962C8B-B14F-4D97-AF65-F5344CB8AC3E}">
        <p14:creationId xmlns:p14="http://schemas.microsoft.com/office/powerpoint/2010/main" val="4119180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1352437-38FA-45B6-A558-DC4F7EA7A242}" type="slidenum">
              <a:rPr lang="he-IL"/>
              <a:pPr>
                <a:defRPr/>
              </a:pPr>
              <a:t>‹#›</a:t>
            </a:fld>
            <a:endParaRPr lang="he-IL" dirty="0"/>
          </a:p>
        </p:txBody>
      </p:sp>
    </p:spTree>
    <p:extLst>
      <p:ext uri="{BB962C8B-B14F-4D97-AF65-F5344CB8AC3E}">
        <p14:creationId xmlns:p14="http://schemas.microsoft.com/office/powerpoint/2010/main" val="7867870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244B43F-860F-4E49-B5BB-F3EB04F3E624}" type="slidenum">
              <a:rPr lang="he-IL"/>
              <a:pPr>
                <a:defRPr/>
              </a:pPr>
              <a:t>‹#›</a:t>
            </a:fld>
            <a:endParaRPr lang="he-IL" dirty="0"/>
          </a:p>
        </p:txBody>
      </p:sp>
    </p:spTree>
    <p:extLst>
      <p:ext uri="{BB962C8B-B14F-4D97-AF65-F5344CB8AC3E}">
        <p14:creationId xmlns:p14="http://schemas.microsoft.com/office/powerpoint/2010/main" val="5873071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dirty="0"/>
            </a:lvl1pPr>
          </a:lstStyle>
          <a:p>
            <a:pPr>
              <a:defRPr/>
            </a:pPr>
            <a:endParaRPr lang="he-IL"/>
          </a:p>
        </p:txBody>
      </p:sp>
      <p:sp>
        <p:nvSpPr>
          <p:cNvPr id="3" name="Footer Placeholder 4"/>
          <p:cNvSpPr>
            <a:spLocks noGrp="1"/>
          </p:cNvSpPr>
          <p:nvPr>
            <p:ph type="ftr" sz="quarter" idx="11"/>
          </p:nvPr>
        </p:nvSpPr>
        <p:spPr/>
        <p:txBody>
          <a:bodyPr/>
          <a:lstStyle>
            <a:lvl1pPr>
              <a:defRPr dirty="0"/>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15BFF7B2-F4C1-42A0-A8E6-B4B23249E384}" type="slidenum">
              <a:rPr lang="he-IL"/>
              <a:pPr>
                <a:defRPr/>
              </a:pPr>
              <a:t>‹#›</a:t>
            </a:fld>
            <a:endParaRPr lang="he-IL" dirty="0"/>
          </a:p>
        </p:txBody>
      </p:sp>
    </p:spTree>
    <p:extLst>
      <p:ext uri="{BB962C8B-B14F-4D97-AF65-F5344CB8AC3E}">
        <p14:creationId xmlns:p14="http://schemas.microsoft.com/office/powerpoint/2010/main" val="325171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dirty="0"/>
            </a:lvl1pPr>
          </a:lstStyle>
          <a:p>
            <a:pPr>
              <a:defRPr/>
            </a:pPr>
            <a:endParaRPr lang="he-IL"/>
          </a:p>
        </p:txBody>
      </p:sp>
      <p:sp>
        <p:nvSpPr>
          <p:cNvPr id="3" name="Footer Placeholder 4"/>
          <p:cNvSpPr>
            <a:spLocks noGrp="1"/>
          </p:cNvSpPr>
          <p:nvPr>
            <p:ph type="ftr" sz="quarter" idx="11"/>
          </p:nvPr>
        </p:nvSpPr>
        <p:spPr/>
        <p:txBody>
          <a:bodyPr/>
          <a:lstStyle>
            <a:lvl1pPr>
              <a:defRPr dirty="0"/>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672ECA26-9CF9-478C-A2DE-BFAF156B60B0}" type="slidenum">
              <a:rPr lang="he-IL"/>
              <a:pPr>
                <a:defRPr/>
              </a:pPr>
              <a:t>‹#›</a:t>
            </a:fld>
            <a:endParaRPr lang="he-IL" dirty="0"/>
          </a:p>
        </p:txBody>
      </p:sp>
    </p:spTree>
    <p:extLst>
      <p:ext uri="{BB962C8B-B14F-4D97-AF65-F5344CB8AC3E}">
        <p14:creationId xmlns:p14="http://schemas.microsoft.com/office/powerpoint/2010/main" val="10995686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85DCA52-6BBA-4BD4-AFE3-91D6DE46E264}"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42E7376-811E-4294-8C8A-EBFE68813FE9}" type="slidenum">
              <a:rPr lang="he-IL"/>
              <a:pPr>
                <a:defRPr/>
              </a:pPr>
              <a:t>‹#›</a:t>
            </a:fld>
            <a:endParaRPr lang="he-IL" dirty="0"/>
          </a:p>
        </p:txBody>
      </p:sp>
    </p:spTree>
    <p:extLst>
      <p:ext uri="{BB962C8B-B14F-4D97-AF65-F5344CB8AC3E}">
        <p14:creationId xmlns:p14="http://schemas.microsoft.com/office/powerpoint/2010/main" val="3645070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7E49464-D771-4BA9-995C-73A240E57D4B}" type="slidenum">
              <a:rPr lang="he-IL"/>
              <a:pPr>
                <a:defRPr/>
              </a:pPr>
              <a:t>‹#›</a:t>
            </a:fld>
            <a:endParaRPr lang="he-IL" dirty="0"/>
          </a:p>
        </p:txBody>
      </p:sp>
    </p:spTree>
    <p:extLst>
      <p:ext uri="{BB962C8B-B14F-4D97-AF65-F5344CB8AC3E}">
        <p14:creationId xmlns:p14="http://schemas.microsoft.com/office/powerpoint/2010/main" val="35324011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CD6FFAC-D657-4DD5-B01B-32899E078F44}" type="slidenum">
              <a:rPr lang="he-IL"/>
              <a:pPr>
                <a:defRPr/>
              </a:pPr>
              <a:t>‹#›</a:t>
            </a:fld>
            <a:endParaRPr lang="he-IL" dirty="0"/>
          </a:p>
        </p:txBody>
      </p:sp>
    </p:spTree>
    <p:extLst>
      <p:ext uri="{BB962C8B-B14F-4D97-AF65-F5344CB8AC3E}">
        <p14:creationId xmlns:p14="http://schemas.microsoft.com/office/powerpoint/2010/main" val="266478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3D6FD5B-0E17-427E-A8D2-F69CCDA3FF67}"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07D25C8-D66A-4294-95B7-83EC44EE48CE}" type="slidenum">
              <a:rPr lang="he-IL"/>
              <a:pPr>
                <a:defRPr/>
              </a:pPr>
              <a:t>‹#›</a:t>
            </a:fld>
            <a:endParaRPr lang="he-IL" dirty="0"/>
          </a:p>
        </p:txBody>
      </p:sp>
    </p:spTree>
    <p:extLst>
      <p:ext uri="{BB962C8B-B14F-4D97-AF65-F5344CB8AC3E}">
        <p14:creationId xmlns:p14="http://schemas.microsoft.com/office/powerpoint/2010/main" val="23221474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DFFA8A3-E955-4E4B-A46F-01DB6D3E1CB5}" type="slidenum">
              <a:rPr lang="he-IL"/>
              <a:pPr>
                <a:defRPr/>
              </a:pPr>
              <a:t>‹#›</a:t>
            </a:fld>
            <a:endParaRPr lang="he-IL" dirty="0"/>
          </a:p>
        </p:txBody>
      </p:sp>
    </p:spTree>
    <p:extLst>
      <p:ext uri="{BB962C8B-B14F-4D97-AF65-F5344CB8AC3E}">
        <p14:creationId xmlns:p14="http://schemas.microsoft.com/office/powerpoint/2010/main" val="2539460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366D288-0A05-4FC4-B549-2D6726C7FDCD}" type="slidenum">
              <a:rPr lang="he-IL"/>
              <a:pPr>
                <a:defRPr/>
              </a:pPr>
              <a:t>‹#›</a:t>
            </a:fld>
            <a:endParaRPr lang="he-IL" dirty="0"/>
          </a:p>
        </p:txBody>
      </p:sp>
    </p:spTree>
    <p:extLst>
      <p:ext uri="{BB962C8B-B14F-4D97-AF65-F5344CB8AC3E}">
        <p14:creationId xmlns:p14="http://schemas.microsoft.com/office/powerpoint/2010/main" val="578441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697D998D-94B9-4FB8-9D78-68E289BC0EE8}" type="slidenum">
              <a:rPr lang="he-IL"/>
              <a:pPr>
                <a:defRPr/>
              </a:pPr>
              <a:t>‹#›</a:t>
            </a:fld>
            <a:endParaRPr lang="he-IL" dirty="0"/>
          </a:p>
        </p:txBody>
      </p:sp>
    </p:spTree>
    <p:extLst>
      <p:ext uri="{BB962C8B-B14F-4D97-AF65-F5344CB8AC3E}">
        <p14:creationId xmlns:p14="http://schemas.microsoft.com/office/powerpoint/2010/main" val="9726778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9875496-6A8B-4933-920F-3276682866E1}"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F4D421A-3966-432C-B724-500C8C9CBDEF}" type="slidenum">
              <a:rPr lang="he-IL"/>
              <a:pPr>
                <a:defRPr/>
              </a:pPr>
              <a:t>‹#›</a:t>
            </a:fld>
            <a:endParaRPr lang="he-IL" dirty="0"/>
          </a:p>
        </p:txBody>
      </p:sp>
    </p:spTree>
    <p:extLst>
      <p:ext uri="{BB962C8B-B14F-4D97-AF65-F5344CB8AC3E}">
        <p14:creationId xmlns:p14="http://schemas.microsoft.com/office/powerpoint/2010/main" val="18217108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52059DA-9DCE-4627-9644-C64F17F5B5F0}" type="slidenum">
              <a:rPr lang="he-IL"/>
              <a:pPr>
                <a:defRPr/>
              </a:pPr>
              <a:t>‹#›</a:t>
            </a:fld>
            <a:endParaRPr lang="he-IL" dirty="0"/>
          </a:p>
        </p:txBody>
      </p:sp>
    </p:spTree>
    <p:extLst>
      <p:ext uri="{BB962C8B-B14F-4D97-AF65-F5344CB8AC3E}">
        <p14:creationId xmlns:p14="http://schemas.microsoft.com/office/powerpoint/2010/main" val="3148907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196D6FF-139E-4AEB-A59D-7D9DBD50F1E1}" type="slidenum">
              <a:rPr lang="he-IL"/>
              <a:pPr>
                <a:defRPr/>
              </a:pPr>
              <a:t>‹#›</a:t>
            </a:fld>
            <a:endParaRPr lang="he-IL" dirty="0"/>
          </a:p>
        </p:txBody>
      </p:sp>
    </p:spTree>
    <p:extLst>
      <p:ext uri="{BB962C8B-B14F-4D97-AF65-F5344CB8AC3E}">
        <p14:creationId xmlns:p14="http://schemas.microsoft.com/office/powerpoint/2010/main" val="223996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chemeClr val="bg2">
                    <a:lumMod val="65000"/>
                  </a:schemeClr>
                </a:solidFill>
              </a:defRPr>
            </a:lvl1pPr>
          </a:lstStyle>
          <a:p>
            <a:pPr>
              <a:defRPr/>
            </a:pPr>
            <a:fld id="{6D6C8003-1878-484B-9845-6B864F757EA6}" type="slidenum">
              <a:rPr lang="he-IL"/>
              <a:pPr>
                <a:defRPr/>
              </a:pPr>
              <a:t>‹#›</a:t>
            </a:fld>
            <a:endParaRPr lang="he-IL" dirty="0"/>
          </a:p>
        </p:txBody>
      </p:sp>
    </p:spTree>
    <p:extLst>
      <p:ext uri="{BB962C8B-B14F-4D97-AF65-F5344CB8AC3E}">
        <p14:creationId xmlns:p14="http://schemas.microsoft.com/office/powerpoint/2010/main" val="19290363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8A237D55-3970-454D-8E47-43341A20FF36}" type="slidenum">
              <a:rPr lang="he-IL"/>
              <a:pPr>
                <a:defRPr/>
              </a:pPr>
              <a:t>‹#›</a:t>
            </a:fld>
            <a:endParaRPr lang="he-IL" dirty="0"/>
          </a:p>
        </p:txBody>
      </p:sp>
    </p:spTree>
    <p:extLst>
      <p:ext uri="{BB962C8B-B14F-4D97-AF65-F5344CB8AC3E}">
        <p14:creationId xmlns:p14="http://schemas.microsoft.com/office/powerpoint/2010/main" val="3583734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EE4775B-E15B-4523-85BF-0FAE4C0E8008}"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6C06991-BD51-4465-8E5F-A0483E4A7D10}" type="slidenum">
              <a:rPr lang="he-IL"/>
              <a:pPr>
                <a:defRPr/>
              </a:pPr>
              <a:t>‹#›</a:t>
            </a:fld>
            <a:endParaRPr lang="he-IL" dirty="0"/>
          </a:p>
        </p:txBody>
      </p:sp>
    </p:spTree>
    <p:extLst>
      <p:ext uri="{BB962C8B-B14F-4D97-AF65-F5344CB8AC3E}">
        <p14:creationId xmlns:p14="http://schemas.microsoft.com/office/powerpoint/2010/main" val="4017246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E06AFB1-34F1-4A98-BFD6-9E5F4658889A}" type="slidenum">
              <a:rPr lang="he-IL"/>
              <a:pPr>
                <a:defRPr/>
              </a:pPr>
              <a:t>‹#›</a:t>
            </a:fld>
            <a:endParaRPr lang="he-IL" dirty="0"/>
          </a:p>
        </p:txBody>
      </p:sp>
    </p:spTree>
    <p:extLst>
      <p:ext uri="{BB962C8B-B14F-4D97-AF65-F5344CB8AC3E}">
        <p14:creationId xmlns:p14="http://schemas.microsoft.com/office/powerpoint/2010/main" val="1984821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2D76570-18F3-4C5D-A473-BDDA72B3BCEE}" type="slidenum">
              <a:rPr lang="he-IL"/>
              <a:pPr>
                <a:defRPr/>
              </a:pPr>
              <a:t>‹#›</a:t>
            </a:fld>
            <a:endParaRPr lang="he-IL" dirty="0"/>
          </a:p>
        </p:txBody>
      </p:sp>
    </p:spTree>
    <p:extLst>
      <p:ext uri="{BB962C8B-B14F-4D97-AF65-F5344CB8AC3E}">
        <p14:creationId xmlns:p14="http://schemas.microsoft.com/office/powerpoint/2010/main" val="992495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37EA82BC-6591-4049-8E04-AA42DC98CEC4}"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DC9C29CA-FBE0-415B-8A70-DDA7335E6842}" type="slidenum">
              <a:rPr lang="he-IL"/>
              <a:pPr>
                <a:defRPr/>
              </a:pPr>
              <a:t>‹#›</a:t>
            </a:fld>
            <a:endParaRPr lang="he-IL" dirty="0"/>
          </a:p>
        </p:txBody>
      </p:sp>
    </p:spTree>
    <p:extLst>
      <p:ext uri="{BB962C8B-B14F-4D97-AF65-F5344CB8AC3E}">
        <p14:creationId xmlns:p14="http://schemas.microsoft.com/office/powerpoint/2010/main" val="39991768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B4E1DDD-98AD-4FFA-803C-12F5A96C33B3}"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714494C-EB40-42C8-92CE-97F18E9801F0}" type="slidenum">
              <a:rPr lang="he-IL"/>
              <a:pPr>
                <a:defRPr/>
              </a:pPr>
              <a:t>‹#›</a:t>
            </a:fld>
            <a:endParaRPr lang="he-IL" dirty="0"/>
          </a:p>
        </p:txBody>
      </p:sp>
    </p:spTree>
    <p:extLst>
      <p:ext uri="{BB962C8B-B14F-4D97-AF65-F5344CB8AC3E}">
        <p14:creationId xmlns:p14="http://schemas.microsoft.com/office/powerpoint/2010/main" val="20247740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A040037-A581-4BB0-A03E-DD2A08BC74AB}" type="slidenum">
              <a:rPr lang="he-IL"/>
              <a:pPr>
                <a:defRPr/>
              </a:pPr>
              <a:t>‹#›</a:t>
            </a:fld>
            <a:endParaRPr lang="he-IL" dirty="0"/>
          </a:p>
        </p:txBody>
      </p:sp>
    </p:spTree>
    <p:extLst>
      <p:ext uri="{BB962C8B-B14F-4D97-AF65-F5344CB8AC3E}">
        <p14:creationId xmlns:p14="http://schemas.microsoft.com/office/powerpoint/2010/main" val="5918736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4D62AAB-79DF-4B80-A61F-7625B4BC423F}" type="slidenum">
              <a:rPr lang="he-IL"/>
              <a:pPr>
                <a:defRPr/>
              </a:pPr>
              <a:t>‹#›</a:t>
            </a:fld>
            <a:endParaRPr lang="he-IL" dirty="0"/>
          </a:p>
        </p:txBody>
      </p:sp>
    </p:spTree>
    <p:extLst>
      <p:ext uri="{BB962C8B-B14F-4D97-AF65-F5344CB8AC3E}">
        <p14:creationId xmlns:p14="http://schemas.microsoft.com/office/powerpoint/2010/main" val="9925567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6CC70881-23FD-464D-9581-91F5F849C264}"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8798C96-3AA6-476D-B6CD-C574433A7B26}" type="slidenum">
              <a:rPr lang="he-IL"/>
              <a:pPr>
                <a:defRPr/>
              </a:pPr>
              <a:t>‹#›</a:t>
            </a:fld>
            <a:endParaRPr lang="he-IL" dirty="0"/>
          </a:p>
        </p:txBody>
      </p:sp>
    </p:spTree>
    <p:extLst>
      <p:ext uri="{BB962C8B-B14F-4D97-AF65-F5344CB8AC3E}">
        <p14:creationId xmlns:p14="http://schemas.microsoft.com/office/powerpoint/2010/main" val="3869943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50F020B-E877-41CF-BAF4-3A97A5E09F59}"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F66FF01-6182-4F94-90E6-ACCE62AB3749}" type="slidenum">
              <a:rPr lang="he-IL"/>
              <a:pPr>
                <a:defRPr/>
              </a:pPr>
              <a:t>‹#›</a:t>
            </a:fld>
            <a:endParaRPr lang="he-IL" dirty="0"/>
          </a:p>
        </p:txBody>
      </p:sp>
    </p:spTree>
    <p:extLst>
      <p:ext uri="{BB962C8B-B14F-4D97-AF65-F5344CB8AC3E}">
        <p14:creationId xmlns:p14="http://schemas.microsoft.com/office/powerpoint/2010/main" val="1095357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EB12229-7FCD-41EC-8F3E-DD0613E2FDAB}"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34BD31A-FE42-4A50-926B-39D0453B466C}" type="slidenum">
              <a:rPr lang="he-IL"/>
              <a:pPr>
                <a:defRPr/>
              </a:pPr>
              <a:t>‹#›</a:t>
            </a:fld>
            <a:endParaRPr lang="he-IL" dirty="0"/>
          </a:p>
        </p:txBody>
      </p:sp>
    </p:spTree>
    <p:extLst>
      <p:ext uri="{BB962C8B-B14F-4D97-AF65-F5344CB8AC3E}">
        <p14:creationId xmlns:p14="http://schemas.microsoft.com/office/powerpoint/2010/main" val="24275191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0F8CD6A-4C16-4AA1-A054-5593E38BD993}" type="slidenum">
              <a:rPr lang="he-IL"/>
              <a:pPr>
                <a:defRPr/>
              </a:pPr>
              <a:t>‹#›</a:t>
            </a:fld>
            <a:endParaRPr lang="he-IL" dirty="0"/>
          </a:p>
        </p:txBody>
      </p:sp>
    </p:spTree>
    <p:extLst>
      <p:ext uri="{BB962C8B-B14F-4D97-AF65-F5344CB8AC3E}">
        <p14:creationId xmlns:p14="http://schemas.microsoft.com/office/powerpoint/2010/main" val="3536059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E93965A-48B2-4D37-AE4C-725D3AE093D5}" type="slidenum">
              <a:rPr lang="he-IL"/>
              <a:pPr>
                <a:defRPr/>
              </a:pPr>
              <a:t>‹#›</a:t>
            </a:fld>
            <a:endParaRPr lang="he-IL" dirty="0"/>
          </a:p>
        </p:txBody>
      </p:sp>
    </p:spTree>
    <p:extLst>
      <p:ext uri="{BB962C8B-B14F-4D97-AF65-F5344CB8AC3E}">
        <p14:creationId xmlns:p14="http://schemas.microsoft.com/office/powerpoint/2010/main" val="28930331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CE5E673-1BC7-4D6E-A31E-F3D2999DC9F7}"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0CB7CED4-2BE3-491E-8FB4-959DBEC0A0BA}" type="slidenum">
              <a:rPr lang="he-IL"/>
              <a:pPr>
                <a:defRPr/>
              </a:pPr>
              <a:t>‹#›</a:t>
            </a:fld>
            <a:endParaRPr lang="he-IL" dirty="0"/>
          </a:p>
        </p:txBody>
      </p:sp>
    </p:spTree>
    <p:extLst>
      <p:ext uri="{BB962C8B-B14F-4D97-AF65-F5344CB8AC3E}">
        <p14:creationId xmlns:p14="http://schemas.microsoft.com/office/powerpoint/2010/main" val="16062927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987578E7-9F58-49C1-9ED8-1155AFDFB9BC}"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6E476024-4A16-4892-BAC9-49A7602699CC}" type="slidenum">
              <a:rPr lang="he-IL"/>
              <a:pPr>
                <a:defRPr/>
              </a:pPr>
              <a:t>‹#›</a:t>
            </a:fld>
            <a:endParaRPr lang="he-IL" dirty="0"/>
          </a:p>
        </p:txBody>
      </p:sp>
    </p:spTree>
    <p:extLst>
      <p:ext uri="{BB962C8B-B14F-4D97-AF65-F5344CB8AC3E}">
        <p14:creationId xmlns:p14="http://schemas.microsoft.com/office/powerpoint/2010/main" val="2570829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2FAF9C3-7366-45A4-95AB-021D19FE206D}"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56126F2-0BBA-412C-B026-FC0DEED88B46}" type="slidenum">
              <a:rPr lang="he-IL"/>
              <a:pPr>
                <a:defRPr/>
              </a:pPr>
              <a:t>‹#›</a:t>
            </a:fld>
            <a:endParaRPr lang="he-IL" dirty="0"/>
          </a:p>
        </p:txBody>
      </p:sp>
    </p:spTree>
    <p:extLst>
      <p:ext uri="{BB962C8B-B14F-4D97-AF65-F5344CB8AC3E}">
        <p14:creationId xmlns:p14="http://schemas.microsoft.com/office/powerpoint/2010/main" val="34567590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451D056-44C4-4F94-9846-F2D542F107A5}" type="slidenum">
              <a:rPr lang="he-IL"/>
              <a:pPr>
                <a:defRPr/>
              </a:pPr>
              <a:t>‹#›</a:t>
            </a:fld>
            <a:endParaRPr lang="he-IL" dirty="0"/>
          </a:p>
        </p:txBody>
      </p:sp>
    </p:spTree>
    <p:extLst>
      <p:ext uri="{BB962C8B-B14F-4D97-AF65-F5344CB8AC3E}">
        <p14:creationId xmlns:p14="http://schemas.microsoft.com/office/powerpoint/2010/main" val="42603756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57B4834-22DD-42ED-A125-D17998C9C312}" type="slidenum">
              <a:rPr lang="he-IL"/>
              <a:pPr>
                <a:defRPr/>
              </a:pPr>
              <a:t>‹#›</a:t>
            </a:fld>
            <a:endParaRPr lang="he-IL" dirty="0"/>
          </a:p>
        </p:txBody>
      </p:sp>
    </p:spTree>
    <p:extLst>
      <p:ext uri="{BB962C8B-B14F-4D97-AF65-F5344CB8AC3E}">
        <p14:creationId xmlns:p14="http://schemas.microsoft.com/office/powerpoint/2010/main" val="17916744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2DE8943-F1CD-474C-8C05-CA00581011A0}"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E632B5E-8208-4E6E-B077-1FC2758F9A0C}" type="slidenum">
              <a:rPr lang="he-IL"/>
              <a:pPr>
                <a:defRPr/>
              </a:pPr>
              <a:t>‹#›</a:t>
            </a:fld>
            <a:endParaRPr lang="he-IL" dirty="0"/>
          </a:p>
        </p:txBody>
      </p:sp>
    </p:spTree>
    <p:extLst>
      <p:ext uri="{BB962C8B-B14F-4D97-AF65-F5344CB8AC3E}">
        <p14:creationId xmlns:p14="http://schemas.microsoft.com/office/powerpoint/2010/main" val="19438737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73891B77-0719-4843-9719-F13FF4C2766D}"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995CD2AF-50FC-4B0B-82E1-8BC5D748E75F}" type="slidenum">
              <a:rPr lang="he-IL"/>
              <a:pPr>
                <a:defRPr/>
              </a:pPr>
              <a:t>‹#›</a:t>
            </a:fld>
            <a:endParaRPr lang="he-IL" dirty="0"/>
          </a:p>
        </p:txBody>
      </p:sp>
    </p:spTree>
    <p:extLst>
      <p:ext uri="{BB962C8B-B14F-4D97-AF65-F5344CB8AC3E}">
        <p14:creationId xmlns:p14="http://schemas.microsoft.com/office/powerpoint/2010/main" val="34222310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7291D9B-4DC7-42D3-8990-6E5D956455DB}"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1E626EA-640C-4319-8B29-19894A0A402C}" type="slidenum">
              <a:rPr lang="he-IL"/>
              <a:pPr>
                <a:defRPr/>
              </a:pPr>
              <a:t>‹#›</a:t>
            </a:fld>
            <a:endParaRPr lang="he-IL" dirty="0"/>
          </a:p>
        </p:txBody>
      </p:sp>
    </p:spTree>
    <p:extLst>
      <p:ext uri="{BB962C8B-B14F-4D97-AF65-F5344CB8AC3E}">
        <p14:creationId xmlns:p14="http://schemas.microsoft.com/office/powerpoint/2010/main" val="3138733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275D6A1-6378-4514-8F14-A9BEDC6632C3}" type="slidenum">
              <a:rPr lang="he-IL"/>
              <a:pPr>
                <a:defRPr/>
              </a:pPr>
              <a:t>‹#›</a:t>
            </a:fld>
            <a:endParaRPr lang="he-IL" dirty="0"/>
          </a:p>
        </p:txBody>
      </p:sp>
    </p:spTree>
    <p:extLst>
      <p:ext uri="{BB962C8B-B14F-4D97-AF65-F5344CB8AC3E}">
        <p14:creationId xmlns:p14="http://schemas.microsoft.com/office/powerpoint/2010/main" val="31505396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FD96DB5-23CA-4E1D-9C25-C5925E998A60}" type="slidenum">
              <a:rPr lang="he-IL"/>
              <a:pPr>
                <a:defRPr/>
              </a:pPr>
              <a:t>‹#›</a:t>
            </a:fld>
            <a:endParaRPr lang="he-IL" dirty="0"/>
          </a:p>
        </p:txBody>
      </p:sp>
    </p:spTree>
    <p:extLst>
      <p:ext uri="{BB962C8B-B14F-4D97-AF65-F5344CB8AC3E}">
        <p14:creationId xmlns:p14="http://schemas.microsoft.com/office/powerpoint/2010/main" val="25213785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22C5C49-4426-4AEE-A28B-6DBC5A147BE3}" type="slidenum">
              <a:rPr lang="he-IL"/>
              <a:pPr>
                <a:defRPr/>
              </a:pPr>
              <a:t>‹#›</a:t>
            </a:fld>
            <a:endParaRPr lang="he-IL" dirty="0"/>
          </a:p>
        </p:txBody>
      </p:sp>
    </p:spTree>
    <p:extLst>
      <p:ext uri="{BB962C8B-B14F-4D97-AF65-F5344CB8AC3E}">
        <p14:creationId xmlns:p14="http://schemas.microsoft.com/office/powerpoint/2010/main" val="31773243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F25E4AF0-E8C4-410F-A0F2-701188CB34E1}"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65E2104F-AF95-41AA-B6B0-D472FD01D221}" type="slidenum">
              <a:rPr lang="he-IL"/>
              <a:pPr>
                <a:defRPr/>
              </a:pPr>
              <a:t>‹#›</a:t>
            </a:fld>
            <a:endParaRPr lang="he-IL" dirty="0"/>
          </a:p>
        </p:txBody>
      </p:sp>
    </p:spTree>
    <p:extLst>
      <p:ext uri="{BB962C8B-B14F-4D97-AF65-F5344CB8AC3E}">
        <p14:creationId xmlns:p14="http://schemas.microsoft.com/office/powerpoint/2010/main" val="16020981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C3EDBEDB-CAF3-4FFC-A4C7-048A33D80248}"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181008FE-10DD-4AEC-A794-0C4214F1E0EA}" type="slidenum">
              <a:rPr lang="he-IL"/>
              <a:pPr>
                <a:defRPr/>
              </a:pPr>
              <a:t>‹#›</a:t>
            </a:fld>
            <a:endParaRPr lang="he-IL" dirty="0"/>
          </a:p>
        </p:txBody>
      </p:sp>
    </p:spTree>
    <p:extLst>
      <p:ext uri="{BB962C8B-B14F-4D97-AF65-F5344CB8AC3E}">
        <p14:creationId xmlns:p14="http://schemas.microsoft.com/office/powerpoint/2010/main" val="3521132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82D70BB-7176-4FA3-A050-3CB8F665D5BC}"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FC05C1A-6AD4-485C-9E45-2B69399A5187}" type="slidenum">
              <a:rPr lang="he-IL"/>
              <a:pPr>
                <a:defRPr/>
              </a:pPr>
              <a:t>‹#›</a:t>
            </a:fld>
            <a:endParaRPr lang="he-IL" dirty="0"/>
          </a:p>
        </p:txBody>
      </p:sp>
    </p:spTree>
    <p:extLst>
      <p:ext uri="{BB962C8B-B14F-4D97-AF65-F5344CB8AC3E}">
        <p14:creationId xmlns:p14="http://schemas.microsoft.com/office/powerpoint/2010/main" val="19310256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E3221D7-2F1E-4DA2-8DC6-CE025994B9C8}" type="slidenum">
              <a:rPr lang="he-IL"/>
              <a:pPr>
                <a:defRPr/>
              </a:pPr>
              <a:t>‹#›</a:t>
            </a:fld>
            <a:endParaRPr lang="he-IL" dirty="0"/>
          </a:p>
        </p:txBody>
      </p:sp>
    </p:spTree>
    <p:extLst>
      <p:ext uri="{BB962C8B-B14F-4D97-AF65-F5344CB8AC3E}">
        <p14:creationId xmlns:p14="http://schemas.microsoft.com/office/powerpoint/2010/main" val="21476275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56C408D-3573-45A2-AB16-F475018A3DED}" type="slidenum">
              <a:rPr lang="he-IL"/>
              <a:pPr>
                <a:defRPr/>
              </a:pPr>
              <a:t>‹#›</a:t>
            </a:fld>
            <a:endParaRPr lang="he-IL" dirty="0"/>
          </a:p>
        </p:txBody>
      </p:sp>
    </p:spTree>
    <p:extLst>
      <p:ext uri="{BB962C8B-B14F-4D97-AF65-F5344CB8AC3E}">
        <p14:creationId xmlns:p14="http://schemas.microsoft.com/office/powerpoint/2010/main" val="20396402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dirty="0"/>
            </a:lvl1pPr>
          </a:lstStyle>
          <a:p>
            <a:pPr>
              <a:defRPr/>
            </a:pPr>
            <a:endParaRPr lang="he-IL"/>
          </a:p>
        </p:txBody>
      </p:sp>
      <p:sp>
        <p:nvSpPr>
          <p:cNvPr id="3" name="Footer Placeholder 4"/>
          <p:cNvSpPr>
            <a:spLocks noGrp="1"/>
          </p:cNvSpPr>
          <p:nvPr>
            <p:ph type="ftr" sz="quarter" idx="11"/>
          </p:nvPr>
        </p:nvSpPr>
        <p:spPr/>
        <p:txBody>
          <a:bodyPr/>
          <a:lstStyle>
            <a:lvl1pPr>
              <a:defRPr dirty="0"/>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C841ED48-22BE-468E-9FEA-4A4F8A779784}" type="slidenum">
              <a:rPr lang="he-IL"/>
              <a:pPr>
                <a:defRPr/>
              </a:pPr>
              <a:t>‹#›</a:t>
            </a:fld>
            <a:endParaRPr lang="he-IL" dirty="0"/>
          </a:p>
        </p:txBody>
      </p:sp>
    </p:spTree>
    <p:extLst>
      <p:ext uri="{BB962C8B-B14F-4D97-AF65-F5344CB8AC3E}">
        <p14:creationId xmlns:p14="http://schemas.microsoft.com/office/powerpoint/2010/main" val="3434583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0371B2AA-4922-4A33-926F-D2AEE6126033}" type="slidenum">
              <a:rPr lang="he-IL"/>
              <a:pPr>
                <a:defRPr/>
              </a:pPr>
              <a:t>‹#›</a:t>
            </a:fld>
            <a:endParaRPr lang="he-IL" dirty="0"/>
          </a:p>
        </p:txBody>
      </p:sp>
    </p:spTree>
    <p:extLst>
      <p:ext uri="{BB962C8B-B14F-4D97-AF65-F5344CB8AC3E}">
        <p14:creationId xmlns:p14="http://schemas.microsoft.com/office/powerpoint/2010/main" val="31372105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7C8A5F5E-A5B9-4EA9-BA01-FB7B0A5E7A9E}"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1431EECD-A872-4120-804C-E659077BC76D}" type="slidenum">
              <a:rPr lang="he-IL"/>
              <a:pPr>
                <a:defRPr/>
              </a:pPr>
              <a:t>‹#›</a:t>
            </a:fld>
            <a:endParaRPr lang="he-IL" dirty="0"/>
          </a:p>
        </p:txBody>
      </p:sp>
    </p:spTree>
    <p:extLst>
      <p:ext uri="{BB962C8B-B14F-4D97-AF65-F5344CB8AC3E}">
        <p14:creationId xmlns:p14="http://schemas.microsoft.com/office/powerpoint/2010/main" val="1968564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47C7442-55C7-40BE-A121-49496824D67E}" type="slidenum">
              <a:rPr lang="he-IL"/>
              <a:pPr>
                <a:defRPr/>
              </a:pPr>
              <a:t>‹#›</a:t>
            </a:fld>
            <a:endParaRPr lang="he-IL" dirty="0"/>
          </a:p>
        </p:txBody>
      </p:sp>
    </p:spTree>
    <p:extLst>
      <p:ext uri="{BB962C8B-B14F-4D97-AF65-F5344CB8AC3E}">
        <p14:creationId xmlns:p14="http://schemas.microsoft.com/office/powerpoint/2010/main" val="11643087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23DEB52-67C0-45A0-BFF1-44B589882FDB}"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73C15F0-56CB-4698-AAFD-950470E0ED78}" type="slidenum">
              <a:rPr lang="he-IL"/>
              <a:pPr>
                <a:defRPr/>
              </a:pPr>
              <a:t>‹#›</a:t>
            </a:fld>
            <a:endParaRPr lang="he-IL" dirty="0"/>
          </a:p>
        </p:txBody>
      </p:sp>
    </p:spTree>
    <p:extLst>
      <p:ext uri="{BB962C8B-B14F-4D97-AF65-F5344CB8AC3E}">
        <p14:creationId xmlns:p14="http://schemas.microsoft.com/office/powerpoint/2010/main" val="19767082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AFEC52B-8FFF-4D68-BBB3-0FC8A9F3C639}" type="slidenum">
              <a:rPr lang="he-IL"/>
              <a:pPr>
                <a:defRPr/>
              </a:pPr>
              <a:t>‹#›</a:t>
            </a:fld>
            <a:endParaRPr lang="he-IL" dirty="0"/>
          </a:p>
        </p:txBody>
      </p:sp>
    </p:spTree>
    <p:extLst>
      <p:ext uri="{BB962C8B-B14F-4D97-AF65-F5344CB8AC3E}">
        <p14:creationId xmlns:p14="http://schemas.microsoft.com/office/powerpoint/2010/main" val="14725301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CB4CD04-110F-4954-9D80-82C255E69B52}" type="slidenum">
              <a:rPr lang="he-IL"/>
              <a:pPr>
                <a:defRPr/>
              </a:pPr>
              <a:t>‹#›</a:t>
            </a:fld>
            <a:endParaRPr lang="he-IL" dirty="0"/>
          </a:p>
        </p:txBody>
      </p:sp>
    </p:spTree>
    <p:extLst>
      <p:ext uri="{BB962C8B-B14F-4D97-AF65-F5344CB8AC3E}">
        <p14:creationId xmlns:p14="http://schemas.microsoft.com/office/powerpoint/2010/main" val="25468823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dirty="0"/>
            </a:lvl1pPr>
          </a:lstStyle>
          <a:p>
            <a:pPr>
              <a:defRPr/>
            </a:pPr>
            <a:endParaRPr lang="he-IL"/>
          </a:p>
        </p:txBody>
      </p:sp>
      <p:sp>
        <p:nvSpPr>
          <p:cNvPr id="3" name="Footer Placeholder 4"/>
          <p:cNvSpPr>
            <a:spLocks noGrp="1"/>
          </p:cNvSpPr>
          <p:nvPr>
            <p:ph type="ftr" sz="quarter" idx="11"/>
          </p:nvPr>
        </p:nvSpPr>
        <p:spPr/>
        <p:txBody>
          <a:bodyPr/>
          <a:lstStyle>
            <a:lvl1pPr>
              <a:defRPr dirty="0"/>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CC47AF23-ABDF-4518-8BEA-301A1C2E6FEB}" type="slidenum">
              <a:rPr lang="he-IL"/>
              <a:pPr>
                <a:defRPr/>
              </a:pPr>
              <a:t>‹#›</a:t>
            </a:fld>
            <a:endParaRPr lang="he-IL" dirty="0"/>
          </a:p>
        </p:txBody>
      </p:sp>
    </p:spTree>
    <p:extLst>
      <p:ext uri="{BB962C8B-B14F-4D97-AF65-F5344CB8AC3E}">
        <p14:creationId xmlns:p14="http://schemas.microsoft.com/office/powerpoint/2010/main" val="16402539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85493698-7B43-42CE-B3B5-A261E31363D9}" type="slidenum">
              <a:rPr lang="he-IL"/>
              <a:pPr>
                <a:defRPr/>
              </a:pPr>
              <a:t>‹#›</a:t>
            </a:fld>
            <a:endParaRPr lang="he-IL" dirty="0"/>
          </a:p>
        </p:txBody>
      </p:sp>
    </p:spTree>
    <p:extLst>
      <p:ext uri="{BB962C8B-B14F-4D97-AF65-F5344CB8AC3E}">
        <p14:creationId xmlns:p14="http://schemas.microsoft.com/office/powerpoint/2010/main" val="36483463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0D828089-D2FE-461F-ACA5-68AA9611EE19}"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B9F5F6D3-67CA-4C92-BA40-A1E1B22D988C}" type="slidenum">
              <a:rPr lang="he-IL"/>
              <a:pPr>
                <a:defRPr/>
              </a:pPr>
              <a:t>‹#›</a:t>
            </a:fld>
            <a:endParaRPr lang="he-IL" dirty="0"/>
          </a:p>
        </p:txBody>
      </p:sp>
    </p:spTree>
    <p:extLst>
      <p:ext uri="{BB962C8B-B14F-4D97-AF65-F5344CB8AC3E}">
        <p14:creationId xmlns:p14="http://schemas.microsoft.com/office/powerpoint/2010/main" val="9554361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BF7BDE0-E52C-4E8A-A47E-7B6DFC580905}"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02CE5C6-76D6-4000-B1B4-D0485286ABB9}" type="slidenum">
              <a:rPr lang="he-IL"/>
              <a:pPr>
                <a:defRPr/>
              </a:pPr>
              <a:t>‹#›</a:t>
            </a:fld>
            <a:endParaRPr lang="he-IL" dirty="0"/>
          </a:p>
        </p:txBody>
      </p:sp>
    </p:spTree>
    <p:extLst>
      <p:ext uri="{BB962C8B-B14F-4D97-AF65-F5344CB8AC3E}">
        <p14:creationId xmlns:p14="http://schemas.microsoft.com/office/powerpoint/2010/main" val="8044744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465454B-BE9E-4DCA-9785-54F81714B761}" type="slidenum">
              <a:rPr lang="he-IL"/>
              <a:pPr>
                <a:defRPr/>
              </a:pPr>
              <a:t>‹#›</a:t>
            </a:fld>
            <a:endParaRPr lang="he-IL" dirty="0"/>
          </a:p>
        </p:txBody>
      </p:sp>
    </p:spTree>
    <p:extLst>
      <p:ext uri="{BB962C8B-B14F-4D97-AF65-F5344CB8AC3E}">
        <p14:creationId xmlns:p14="http://schemas.microsoft.com/office/powerpoint/2010/main" val="39793230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CAC2C67-824C-4EBD-BA3F-330796731775}" type="slidenum">
              <a:rPr lang="he-IL"/>
              <a:pPr>
                <a:defRPr/>
              </a:pPr>
              <a:t>‹#›</a:t>
            </a:fld>
            <a:endParaRPr lang="he-IL" dirty="0"/>
          </a:p>
        </p:txBody>
      </p:sp>
    </p:spTree>
    <p:extLst>
      <p:ext uri="{BB962C8B-B14F-4D97-AF65-F5344CB8AC3E}">
        <p14:creationId xmlns:p14="http://schemas.microsoft.com/office/powerpoint/2010/main" val="11260026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dirty="0"/>
            </a:lvl1pPr>
          </a:lstStyle>
          <a:p>
            <a:pPr>
              <a:defRPr/>
            </a:pPr>
            <a:endParaRPr lang="he-IL"/>
          </a:p>
        </p:txBody>
      </p:sp>
      <p:sp>
        <p:nvSpPr>
          <p:cNvPr id="3" name="Footer Placeholder 4"/>
          <p:cNvSpPr>
            <a:spLocks noGrp="1"/>
          </p:cNvSpPr>
          <p:nvPr>
            <p:ph type="ftr" sz="quarter" idx="11"/>
          </p:nvPr>
        </p:nvSpPr>
        <p:spPr/>
        <p:txBody>
          <a:bodyPr/>
          <a:lstStyle>
            <a:lvl1pPr>
              <a:defRPr dirty="0"/>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F68C80B5-0E8A-4993-B654-E780BB4A9ADC}" type="slidenum">
              <a:rPr lang="he-IL"/>
              <a:pPr>
                <a:defRPr/>
              </a:pPr>
              <a:t>‹#›</a:t>
            </a:fld>
            <a:endParaRPr lang="he-IL" dirty="0"/>
          </a:p>
        </p:txBody>
      </p:sp>
    </p:spTree>
    <p:extLst>
      <p:ext uri="{BB962C8B-B14F-4D97-AF65-F5344CB8AC3E}">
        <p14:creationId xmlns:p14="http://schemas.microsoft.com/office/powerpoint/2010/main" val="46189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562127D-1110-458F-8E3D-03CB201E6A1D}"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FB3A2EA-D78A-46F9-8BC4-5F84667D8114}" type="slidenum">
              <a:rPr lang="he-IL"/>
              <a:pPr>
                <a:defRPr/>
              </a:pPr>
              <a:t>‹#›</a:t>
            </a:fld>
            <a:endParaRPr lang="he-IL" dirty="0"/>
          </a:p>
        </p:txBody>
      </p:sp>
    </p:spTree>
    <p:extLst>
      <p:ext uri="{BB962C8B-B14F-4D97-AF65-F5344CB8AC3E}">
        <p14:creationId xmlns:p14="http://schemas.microsoft.com/office/powerpoint/2010/main" val="15282208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F09A6BB0-9030-450A-A649-812FCAA08DB1}" type="slidenum">
              <a:rPr lang="he-IL"/>
              <a:pPr>
                <a:defRPr/>
              </a:pPr>
              <a:t>‹#›</a:t>
            </a:fld>
            <a:endParaRPr lang="he-IL" dirty="0"/>
          </a:p>
        </p:txBody>
      </p:sp>
    </p:spTree>
    <p:extLst>
      <p:ext uri="{BB962C8B-B14F-4D97-AF65-F5344CB8AC3E}">
        <p14:creationId xmlns:p14="http://schemas.microsoft.com/office/powerpoint/2010/main" val="8983245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356082E-8544-4CDA-99C6-7B6156F8EEF7}"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B0A38A5-F3AD-45F8-9437-3FAD2BE6BC97}" type="slidenum">
              <a:rPr lang="he-IL"/>
              <a:pPr>
                <a:defRPr/>
              </a:pPr>
              <a:t>‹#›</a:t>
            </a:fld>
            <a:endParaRPr lang="he-IL" dirty="0"/>
          </a:p>
        </p:txBody>
      </p:sp>
    </p:spTree>
    <p:extLst>
      <p:ext uri="{BB962C8B-B14F-4D97-AF65-F5344CB8AC3E}">
        <p14:creationId xmlns:p14="http://schemas.microsoft.com/office/powerpoint/2010/main" val="24700182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BFAB7CD-B570-4EA8-B050-1FFC54555700}" type="slidenum">
              <a:rPr lang="he-IL"/>
              <a:pPr>
                <a:defRPr/>
              </a:pPr>
              <a:t>‹#›</a:t>
            </a:fld>
            <a:endParaRPr lang="he-IL" dirty="0"/>
          </a:p>
        </p:txBody>
      </p:sp>
    </p:spTree>
    <p:extLst>
      <p:ext uri="{BB962C8B-B14F-4D97-AF65-F5344CB8AC3E}">
        <p14:creationId xmlns:p14="http://schemas.microsoft.com/office/powerpoint/2010/main" val="34097737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0A0C40C-CB67-4DE0-A23D-BDAE88D0A136}" type="slidenum">
              <a:rPr lang="he-IL"/>
              <a:pPr>
                <a:defRPr/>
              </a:pPr>
              <a:t>‹#›</a:t>
            </a:fld>
            <a:endParaRPr lang="he-IL" dirty="0"/>
          </a:p>
        </p:txBody>
      </p:sp>
    </p:spTree>
    <p:extLst>
      <p:ext uri="{BB962C8B-B14F-4D97-AF65-F5344CB8AC3E}">
        <p14:creationId xmlns:p14="http://schemas.microsoft.com/office/powerpoint/2010/main" val="32941186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84355925-3749-431D-BBC7-CDEE20A6B454}" type="slidenum">
              <a:rPr lang="he-IL"/>
              <a:pPr>
                <a:defRPr/>
              </a:pPr>
              <a:t>‹#›</a:t>
            </a:fld>
            <a:endParaRPr lang="he-IL" dirty="0"/>
          </a:p>
        </p:txBody>
      </p:sp>
    </p:spTree>
    <p:extLst>
      <p:ext uri="{BB962C8B-B14F-4D97-AF65-F5344CB8AC3E}">
        <p14:creationId xmlns:p14="http://schemas.microsoft.com/office/powerpoint/2010/main" val="24700640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5720A15-9C25-4843-9965-A824E13F3FE7}"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3E22DC8-54EF-4F5D-B797-AF2547D8C851}" type="slidenum">
              <a:rPr lang="he-IL"/>
              <a:pPr>
                <a:defRPr/>
              </a:pPr>
              <a:t>‹#›</a:t>
            </a:fld>
            <a:endParaRPr lang="he-IL" dirty="0"/>
          </a:p>
        </p:txBody>
      </p:sp>
    </p:spTree>
    <p:extLst>
      <p:ext uri="{BB962C8B-B14F-4D97-AF65-F5344CB8AC3E}">
        <p14:creationId xmlns:p14="http://schemas.microsoft.com/office/powerpoint/2010/main" val="27252834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A182375-A3D4-44C1-97A1-B58580A5F736}" type="slidenum">
              <a:rPr lang="he-IL"/>
              <a:pPr>
                <a:defRPr/>
              </a:pPr>
              <a:t>‹#›</a:t>
            </a:fld>
            <a:endParaRPr lang="he-IL" dirty="0"/>
          </a:p>
        </p:txBody>
      </p:sp>
    </p:spTree>
    <p:extLst>
      <p:ext uri="{BB962C8B-B14F-4D97-AF65-F5344CB8AC3E}">
        <p14:creationId xmlns:p14="http://schemas.microsoft.com/office/powerpoint/2010/main" val="24004570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ECC224E-DBDD-4444-B615-1763E2B7A9F0}" type="slidenum">
              <a:rPr lang="he-IL"/>
              <a:pPr>
                <a:defRPr/>
              </a:pPr>
              <a:t>‹#›</a:t>
            </a:fld>
            <a:endParaRPr lang="he-IL" dirty="0"/>
          </a:p>
        </p:txBody>
      </p:sp>
    </p:spTree>
    <p:extLst>
      <p:ext uri="{BB962C8B-B14F-4D97-AF65-F5344CB8AC3E}">
        <p14:creationId xmlns:p14="http://schemas.microsoft.com/office/powerpoint/2010/main" val="16136677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72284AE-6CFC-4126-88E7-A809A702841E}" type="datetime8">
              <a:rPr lang="he-IL"/>
              <a:pPr>
                <a:defRPr/>
              </a:pPr>
              <a:t>09 אוקטובר 16</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B783DAC-1E5E-4C02-91C3-2F8EE7674A9B}" type="slidenum">
              <a:rPr lang="he-IL"/>
              <a:pPr>
                <a:defRPr/>
              </a:pPr>
              <a:t>‹#›</a:t>
            </a:fld>
            <a:endParaRPr lang="he-IL" dirty="0"/>
          </a:p>
        </p:txBody>
      </p:sp>
    </p:spTree>
    <p:extLst>
      <p:ext uri="{BB962C8B-B14F-4D97-AF65-F5344CB8AC3E}">
        <p14:creationId xmlns:p14="http://schemas.microsoft.com/office/powerpoint/2010/main" val="40478565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10.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39.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1.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46.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1.png"/><Relationship Id="rId5" Type="http://schemas.openxmlformats.org/officeDocument/2006/relationships/theme" Target="../theme/theme14.xml"/><Relationship Id="rId4" Type="http://schemas.openxmlformats.org/officeDocument/2006/relationships/slideLayout" Target="../slideLayouts/slideLayout50.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54.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image" Target="../media/image1.png"/><Relationship Id="rId5" Type="http://schemas.openxmlformats.org/officeDocument/2006/relationships/theme" Target="../theme/theme16.xml"/><Relationship Id="rId4" Type="http://schemas.openxmlformats.org/officeDocument/2006/relationships/slideLayout" Target="../slideLayouts/slideLayout58.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1.xml"/><Relationship Id="rId7" Type="http://schemas.openxmlformats.org/officeDocument/2006/relationships/image" Target="../media/image1.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17.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heme" Target="../theme/theme18.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71.xml"/><Relationship Id="rId7" Type="http://schemas.openxmlformats.org/officeDocument/2006/relationships/image" Target="../media/image1.pn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heme" Target="../theme/theme19.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6.xml"/><Relationship Id="rId7" Type="http://schemas.openxmlformats.org/officeDocument/2006/relationships/theme" Target="../theme/theme2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2.xml"/><Relationship Id="rId7" Type="http://schemas.openxmlformats.org/officeDocument/2006/relationships/theme" Target="../theme/theme2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88.xml"/><Relationship Id="rId7" Type="http://schemas.openxmlformats.org/officeDocument/2006/relationships/image" Target="../media/image1.png"/><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theme" Target="../theme/theme22.xml"/><Relationship Id="rId5" Type="http://schemas.openxmlformats.org/officeDocument/2006/relationships/slideLayout" Target="../slideLayouts/slideLayout90.xml"/><Relationship Id="rId4" Type="http://schemas.openxmlformats.org/officeDocument/2006/relationships/slideLayout" Target="../slideLayouts/slideLayout89.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image" Target="../media/image1.png"/><Relationship Id="rId5" Type="http://schemas.openxmlformats.org/officeDocument/2006/relationships/theme" Target="../theme/theme23.xml"/><Relationship Id="rId4" Type="http://schemas.openxmlformats.org/officeDocument/2006/relationships/slideLayout" Target="../slideLayouts/slideLayout94.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5" Type="http://schemas.openxmlformats.org/officeDocument/2006/relationships/theme" Target="../theme/theme24.xml"/><Relationship Id="rId4" Type="http://schemas.openxmlformats.org/officeDocument/2006/relationships/slideLayout" Target="../slideLayouts/slideLayout9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79E251-330A-48F4-AA64-68A94105DCE7}"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008D599-27A7-4A3B-B2F1-928F43BA8D9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17" r:id="rId1"/>
    <p:sldLayoutId id="2147491018" r:id="rId2"/>
    <p:sldLayoutId id="2147491019" r:id="rId3"/>
    <p:sldLayoutId id="2147491020" r:id="rId4"/>
    <p:sldLayoutId id="2147491021"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625584B-49D5-4F21-BB2E-1BE7064262FC}"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C0E89FE-126D-47F7-81D3-350F53545DC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46" r:id="rId1"/>
    <p:sldLayoutId id="2147491047" r:id="rId2"/>
    <p:sldLayoutId id="2147491048" r:id="rId3"/>
    <p:sldLayoutId id="2147491009" r:id="rId4"/>
    <p:sldLayoutId id="2147491010"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9292903-C290-4EC7-B0BB-EBED1A933C01}"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EA47E58-D8BC-4B38-8385-94E30D2F116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49" r:id="rId1"/>
    <p:sldLayoutId id="2147491050" r:id="rId2"/>
    <p:sldLayoutId id="2147491051" r:id="rId3"/>
    <p:sldLayoutId id="214749105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02B45F3-657F-4D6C-B07C-4556055E3B79}"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FE28DB7-8F50-49B9-8ECF-19DA1DF1757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53" r:id="rId1"/>
    <p:sldLayoutId id="2147491054" r:id="rId2"/>
    <p:sldLayoutId id="214749105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6E66731-2E3A-4CE2-8F7C-C258D35B20D2}"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E14FAB8-BB6F-40AE-ACAB-0EE366C82CF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56" r:id="rId1"/>
    <p:sldLayoutId id="2147491057" r:id="rId2"/>
    <p:sldLayoutId id="2147491058" r:id="rId3"/>
    <p:sldLayoutId id="214749105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5144D1A-6135-4C04-BDFE-4B42565341A8}"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B92A3ED-AC20-4FF0-8204-B216490FCA9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60" r:id="rId1"/>
    <p:sldLayoutId id="2147491061" r:id="rId2"/>
    <p:sldLayoutId id="2147491062" r:id="rId3"/>
    <p:sldLayoutId id="214749106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DEE8C10-5F65-4D40-8DE9-33640F6DC7AD}"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99D4784-DA2B-4F27-A35F-69203CD5C92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64" r:id="rId1"/>
    <p:sldLayoutId id="2147491065" r:id="rId2"/>
    <p:sldLayoutId id="2147491066" r:id="rId3"/>
    <p:sldLayoutId id="214749101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F002EFB-7F97-4A25-AAF5-A819945A6025}"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2385F84-E80E-46CB-998E-2855B40414C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67" r:id="rId1"/>
    <p:sldLayoutId id="2147491068" r:id="rId2"/>
    <p:sldLayoutId id="2147491069" r:id="rId3"/>
    <p:sldLayoutId id="214749101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6652CA5-03EE-4F8C-AE9C-9F6F99F696EF}"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05C276D-5F40-4809-8865-70F4B915DE1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70" r:id="rId1"/>
    <p:sldLayoutId id="2147491071" r:id="rId2"/>
    <p:sldLayoutId id="2147491072" r:id="rId3"/>
    <p:sldLayoutId id="2147491013" r:id="rId4"/>
    <p:sldLayoutId id="2147491073"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F0886D9-ED4F-4FBF-A235-68AAF6BA32FD}"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DC02D4E-E957-4501-B883-4DCAC1972AE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74" r:id="rId1"/>
    <p:sldLayoutId id="2147491075" r:id="rId2"/>
    <p:sldLayoutId id="2147491076" r:id="rId3"/>
    <p:sldLayoutId id="2147491014" r:id="rId4"/>
    <p:sldLayoutId id="2147491077"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3E93572-4944-480B-ADE5-9A6E5D4C56CE}"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798E213-574D-481C-8D6D-C410BDC1C1E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78" r:id="rId1"/>
    <p:sldLayoutId id="2147491079" r:id="rId2"/>
    <p:sldLayoutId id="2147491080" r:id="rId3"/>
    <p:sldLayoutId id="2147491015" r:id="rId4"/>
    <p:sldLayoutId id="2147491081"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882F7B3-DD7F-48A1-B1E0-EB56B8471F94}"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EEF5EAE-5298-4760-9382-5FC0A3FC768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22" r:id="rId1"/>
    <p:sldLayoutId id="2147491023" r:id="rId2"/>
    <p:sldLayoutId id="214749102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691AC96-650C-4850-88FB-9AB6BCB5566F}"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5875119-3BA6-456A-BCFF-626D564B396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82" r:id="rId1"/>
    <p:sldLayoutId id="2147491083" r:id="rId2"/>
    <p:sldLayoutId id="2147491084" r:id="rId3"/>
    <p:sldLayoutId id="2147491085" r:id="rId4"/>
    <p:sldLayoutId id="2147491086" r:id="rId5"/>
    <p:sldLayoutId id="2147491087"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AFE846F-348A-48C7-8537-3607B957C61A}"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B464146-7205-4128-95FD-84651211673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88" r:id="rId1"/>
    <p:sldLayoutId id="2147491089" r:id="rId2"/>
    <p:sldLayoutId id="2147491090" r:id="rId3"/>
    <p:sldLayoutId id="2147491091" r:id="rId4"/>
    <p:sldLayoutId id="2147491092" r:id="rId5"/>
    <p:sldLayoutId id="2147491093"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F099F93-67B8-4BDF-B141-3ECAC31CD1E5}"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C0A1F00-FAD1-426E-A0EF-8E3A88C6270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94" r:id="rId1"/>
    <p:sldLayoutId id="2147491095" r:id="rId2"/>
    <p:sldLayoutId id="2147491096" r:id="rId3"/>
    <p:sldLayoutId id="2147491097" r:id="rId4"/>
    <p:sldLayoutId id="2147491098"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06C8D17-C217-4FFE-97C6-A0D9DC82FF26}"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9EE791D-AC08-4294-8071-B1C6C573A34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99" r:id="rId1"/>
    <p:sldLayoutId id="2147491100" r:id="rId2"/>
    <p:sldLayoutId id="2147491101" r:id="rId3"/>
    <p:sldLayoutId id="214749110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FE07D19-5FEF-4916-ADE5-B7312AA0D726}"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110A651-D6EB-44E5-AE6E-3F551AE6C3A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103" r:id="rId1"/>
    <p:sldLayoutId id="2147491104" r:id="rId2"/>
    <p:sldLayoutId id="2147491105" r:id="rId3"/>
    <p:sldLayoutId id="214749101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84701E2-4DA1-4CCC-8169-43A60A1052B8}"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2E4F2FB-589D-40E5-AECA-7A2659527EC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25" r:id="rId1"/>
    <p:sldLayoutId id="2147491026" r:id="rId2"/>
    <p:sldLayoutId id="214749102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D7BE433-7CE4-4746-8D2E-4EC5D57326AE}"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BFAE9D5-6711-4695-B955-872B5819195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28" r:id="rId1"/>
    <p:sldLayoutId id="2147491029" r:id="rId2"/>
    <p:sldLayoutId id="214749103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553C1D9-D656-4A72-A7D5-209024A75662}"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CBFC808-5F00-4F57-8DDF-C5582764455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31" r:id="rId1"/>
    <p:sldLayoutId id="2147491032" r:id="rId2"/>
    <p:sldLayoutId id="214749103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22A5C2B-15A6-4158-986B-0B7FDB231B30}"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2512B91-7CB7-48AF-9D16-37A6F23FE1E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34" r:id="rId1"/>
    <p:sldLayoutId id="2147491035" r:id="rId2"/>
    <p:sldLayoutId id="214749103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AE66343-B817-4B65-AF40-634CF9CACD4A}"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B1B9558-399E-47AF-8293-D14DFEA831B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37" r:id="rId1"/>
    <p:sldLayoutId id="2147491038" r:id="rId2"/>
    <p:sldLayoutId id="214749103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23C009E-6C91-4B44-A965-016BCB6F3EC9}"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558E3BD-3DD5-4773-A421-DAA7DD40AB5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40" r:id="rId1"/>
    <p:sldLayoutId id="2147491041" r:id="rId2"/>
    <p:sldLayoutId id="214749104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5DF6930-4566-466F-A004-ED589B6CAAD0}" type="datetime8">
              <a:rPr lang="he-IL"/>
              <a:pPr>
                <a:defRPr/>
              </a:pPr>
              <a:t>09 אוקטובר 16</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981B365-7301-45E9-B75B-E10808D8923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1043" r:id="rId1"/>
    <p:sldLayoutId id="2147491044" r:id="rId2"/>
    <p:sldLayoutId id="2147491045" r:id="rId3"/>
    <p:sldLayoutId id="214749100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4.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flickr.com/photos/imprensalauro/4703287066/" TargetMode="External"/><Relationship Id="rId2" Type="http://schemas.openxmlformats.org/officeDocument/2006/relationships/image" Target="../media/image2.gif"/><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30.png"/><Relationship Id="rId7" Type="http://schemas.openxmlformats.org/officeDocument/2006/relationships/image" Target="../media/image31.jpeg"/><Relationship Id="rId2" Type="http://schemas.openxmlformats.org/officeDocument/2006/relationships/image" Target="../media/image2.gif"/><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10.jpeg"/><Relationship Id="rId4" Type="http://schemas.openxmlformats.org/officeDocument/2006/relationships/image" Target="../media/image8.jpeg"/><Relationship Id="rId9"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hyperlink" Target="http://www.ars.usda.gov/is/graphics/photos/sep04/k7188-18.htm" TargetMode="External"/><Relationship Id="rId5" Type="http://schemas.openxmlformats.org/officeDocument/2006/relationships/hyperlink" Target="http://commons.wikimedia.org/wiki/File:Bacteriarazorback.jpg" TargetMode="Externa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2.gif"/><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2.gif"/><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0.jpeg"/><Relationship Id="rId7" Type="http://schemas.openxmlformats.org/officeDocument/2006/relationships/image" Target="../media/image33.jpeg"/><Relationship Id="rId2" Type="http://schemas.openxmlformats.org/officeDocument/2006/relationships/image" Target="../media/image2.gif"/><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0.jpeg"/><Relationship Id="rId7" Type="http://schemas.openxmlformats.org/officeDocument/2006/relationships/image" Target="../media/image33.jpeg"/><Relationship Id="rId2" Type="http://schemas.openxmlformats.org/officeDocument/2006/relationships/image" Target="../media/image2.gif"/><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gif"/><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9.jpeg"/><Relationship Id="rId7" Type="http://schemas.openxmlformats.org/officeDocument/2006/relationships/hyperlink" Target="//upload.wikimedia.org/wikipedia/commons/7/7b/FPbeachTsien.jpg" TargetMode="External"/><Relationship Id="rId2" Type="http://schemas.openxmlformats.org/officeDocument/2006/relationships/image" Target="../media/image2.gif"/><Relationship Id="rId1" Type="http://schemas.openxmlformats.org/officeDocument/2006/relationships/slideLayout" Target="../slideLayouts/slideLayout98.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File:FPbeachTsien.jpg" TargetMode="External"/><Relationship Id="rId4" Type="http://schemas.openxmlformats.org/officeDocument/2006/relationships/hyperlink" Target="http://en.wikipedia.org/wiki/User:AndrewHires"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9.jpeg"/><Relationship Id="rId7" Type="http://schemas.openxmlformats.org/officeDocument/2006/relationships/hyperlink" Target="//upload.wikimedia.org/wikipedia/commons/7/7b/FPbeachTsien.jpg" TargetMode="External"/><Relationship Id="rId2" Type="http://schemas.openxmlformats.org/officeDocument/2006/relationships/image" Target="../media/image2.gif"/><Relationship Id="rId1" Type="http://schemas.openxmlformats.org/officeDocument/2006/relationships/slideLayout" Target="../slideLayouts/slideLayout98.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File:FPbeachTsien.jpg" TargetMode="External"/><Relationship Id="rId4" Type="http://schemas.openxmlformats.org/officeDocument/2006/relationships/hyperlink" Target="http://en.wikipedia.org/wiki/User:AndrewHir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gif"/><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gif"/><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gif"/><Relationship Id="rId1" Type="http://schemas.openxmlformats.org/officeDocument/2006/relationships/slideLayout" Target="../slideLayouts/slideLayout8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4.png"/><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gif"/><Relationship Id="rId1" Type="http://schemas.openxmlformats.org/officeDocument/2006/relationships/slideLayout" Target="../slideLayouts/slideLayout5.xml"/><Relationship Id="rId5" Type="http://schemas.openxmlformats.org/officeDocument/2006/relationships/hyperlink" Target="http://commons.wikimedia.org/wiki/File:Insulin_pen.JPG" TargetMode="External"/><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 name="מציין מיקום של מספר שקופית 14"/>
          <p:cNvSpPr>
            <a:spLocks noGrp="1"/>
          </p:cNvSpPr>
          <p:nvPr>
            <p:ph type="sldNum" sz="quarter" idx="12"/>
          </p:nvPr>
        </p:nvSpPr>
        <p:spPr>
          <a:xfrm>
            <a:off x="357188" y="6572250"/>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F2174768-1BBF-4406-BCB7-921ECF28EE7F}" type="slidenum">
              <a:rPr lang="he-IL" sz="1200" smtClean="0">
                <a:solidFill>
                  <a:schemeClr val="bg2">
                    <a:lumMod val="65000"/>
                  </a:schemeClr>
                </a:solidFill>
              </a:rPr>
              <a:pPr>
                <a:defRPr/>
              </a:pPr>
              <a:t>1</a:t>
            </a:fld>
            <a:endParaRPr lang="he-IL" sz="1200" dirty="0" smtClean="0">
              <a:solidFill>
                <a:schemeClr val="bg2">
                  <a:lumMod val="65000"/>
                </a:schemeClr>
              </a:solidFill>
            </a:endParaRPr>
          </a:p>
        </p:txBody>
      </p:sp>
      <p:sp>
        <p:nvSpPr>
          <p:cNvPr id="16" name="Rectangle 3"/>
          <p:cNvSpPr/>
          <p:nvPr/>
        </p:nvSpPr>
        <p:spPr>
          <a:xfrm>
            <a:off x="285750" y="1131888"/>
            <a:ext cx="8572500" cy="46037"/>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17" name="TextBox 16"/>
          <p:cNvSpPr txBox="1"/>
          <p:nvPr/>
        </p:nvSpPr>
        <p:spPr>
          <a:xfrm>
            <a:off x="755650" y="404813"/>
            <a:ext cx="8162925" cy="641350"/>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sz="3600" b="1" dirty="0">
                <a:solidFill>
                  <a:schemeClr val="tx2"/>
                </a:solidFill>
              </a:rPr>
              <a:t>מיקרואורגניזמים</a:t>
            </a:r>
            <a:endParaRPr lang="he-IL" sz="3600" b="1" noProof="1">
              <a:solidFill>
                <a:schemeClr val="tx2"/>
              </a:solidFill>
            </a:endParaRPr>
          </a:p>
        </p:txBody>
      </p:sp>
      <p:sp>
        <p:nvSpPr>
          <p:cNvPr id="19" name="Rectangle 17"/>
          <p:cNvSpPr/>
          <p:nvPr/>
        </p:nvSpPr>
        <p:spPr>
          <a:xfrm>
            <a:off x="428625" y="2708275"/>
            <a:ext cx="8429625" cy="16573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30000"/>
              </a:lnSpc>
              <a:buFontTx/>
              <a:buBlip>
                <a:blip r:embed="rId5"/>
              </a:buBlip>
              <a:defRPr/>
            </a:pPr>
            <a:r>
              <a:rPr lang="he-IL" dirty="0">
                <a:solidFill>
                  <a:schemeClr val="tx1"/>
                </a:solidFill>
              </a:rPr>
              <a:t> </a:t>
            </a:r>
            <a:r>
              <a:rPr lang="he-IL" dirty="0">
                <a:solidFill>
                  <a:prstClr val="black"/>
                </a:solidFill>
              </a:rPr>
              <a:t>הנדסה גנטית – שיטות בסיסיות</a:t>
            </a:r>
          </a:p>
          <a:p>
            <a:pPr>
              <a:lnSpc>
                <a:spcPct val="130000"/>
              </a:lnSpc>
              <a:buFontTx/>
              <a:buBlip>
                <a:blip r:embed="rId5"/>
              </a:buBlip>
              <a:defRPr/>
            </a:pPr>
            <a:r>
              <a:rPr lang="he-IL" dirty="0">
                <a:solidFill>
                  <a:prstClr val="black"/>
                </a:solidFill>
              </a:rPr>
              <a:t> יישומי הנדסה גנטית ברפואה: ייצור הורמונים ותרכיבי חיסון</a:t>
            </a:r>
          </a:p>
          <a:p>
            <a:pPr>
              <a:lnSpc>
                <a:spcPct val="130000"/>
              </a:lnSpc>
              <a:buFontTx/>
              <a:buBlip>
                <a:blip r:embed="rId5"/>
              </a:buBlip>
              <a:defRPr/>
            </a:pPr>
            <a:r>
              <a:rPr lang="he-IL" dirty="0">
                <a:solidFill>
                  <a:prstClr val="black"/>
                </a:solidFill>
              </a:rPr>
              <a:t> יישומי הנדסה גנטית בחקלאות: הקניית עמידות לצמחים נגד מזיקים</a:t>
            </a:r>
          </a:p>
          <a:p>
            <a:pPr>
              <a:lnSpc>
                <a:spcPct val="130000"/>
              </a:lnSpc>
              <a:buFontTx/>
              <a:buBlip>
                <a:blip r:embed="rId5"/>
              </a:buBlip>
              <a:defRPr/>
            </a:pPr>
            <a:r>
              <a:rPr lang="he-IL" dirty="0">
                <a:solidFill>
                  <a:prstClr val="black"/>
                </a:solidFill>
              </a:rPr>
              <a:t> הסכנות בהנדסה גנטית</a:t>
            </a:r>
          </a:p>
          <a:p>
            <a:pPr>
              <a:lnSpc>
                <a:spcPct val="130000"/>
              </a:lnSpc>
              <a:defRPr/>
            </a:pPr>
            <a:endParaRPr lang="he-IL" dirty="0">
              <a:solidFill>
                <a:schemeClr val="tx1"/>
              </a:solidFill>
            </a:endParaRPr>
          </a:p>
          <a:p>
            <a:pPr>
              <a:lnSpc>
                <a:spcPct val="130000"/>
              </a:lnSpc>
              <a:buFontTx/>
              <a:buBlip>
                <a:blip r:embed="rId5"/>
              </a:buBlip>
              <a:defRPr/>
            </a:pPr>
            <a:endParaRPr lang="he-IL" dirty="0">
              <a:solidFill>
                <a:schemeClr val="tx1"/>
              </a:solidFill>
            </a:endParaRPr>
          </a:p>
          <a:p>
            <a:pPr>
              <a:lnSpc>
                <a:spcPct val="130000"/>
              </a:lnSpc>
              <a:buFontTx/>
              <a:buBlip>
                <a:blip r:embed="rId5"/>
              </a:buBlip>
              <a:defRPr/>
            </a:pPr>
            <a:endParaRPr lang="he-IL" dirty="0">
              <a:solidFill>
                <a:schemeClr val="tx1"/>
              </a:solidFill>
            </a:endParaRPr>
          </a:p>
        </p:txBody>
      </p:sp>
      <p:sp>
        <p:nvSpPr>
          <p:cNvPr id="116742" name="Rectangle 18"/>
          <p:cNvSpPr>
            <a:spLocks noChangeArrowheads="1"/>
          </p:cNvSpPr>
          <p:nvPr/>
        </p:nvSpPr>
        <p:spPr bwMode="auto">
          <a:xfrm>
            <a:off x="7277100" y="2217738"/>
            <a:ext cx="1581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2000" b="1">
                <a:solidFill>
                  <a:srgbClr val="1D4C72"/>
                </a:solidFill>
              </a:rPr>
              <a:t>נושאי השיעור</a:t>
            </a:r>
          </a:p>
        </p:txBody>
      </p:sp>
      <p:sp>
        <p:nvSpPr>
          <p:cNvPr id="116743" name="כותרת 6"/>
          <p:cNvSpPr txBox="1">
            <a:spLocks/>
          </p:cNvSpPr>
          <p:nvPr/>
        </p:nvSpPr>
        <p:spPr bwMode="auto">
          <a:xfrm>
            <a:off x="366713" y="1131888"/>
            <a:ext cx="857250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he-IL" sz="3200" b="1">
                <a:solidFill>
                  <a:srgbClr val="FF6600"/>
                </a:solidFill>
              </a:rPr>
              <a:t>מיקרואורגניזמים בשירות האדם חלק ג': </a:t>
            </a:r>
          </a:p>
          <a:p>
            <a:r>
              <a:rPr lang="he-IL" sz="3200" b="1">
                <a:solidFill>
                  <a:srgbClr val="FF6600"/>
                </a:solidFill>
              </a:rPr>
              <a:t>הנדסה גנטית</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txBox="1">
            <a:spLocks noGrp="1"/>
          </p:cNvSpPr>
          <p:nvPr/>
        </p:nvSpPr>
        <p:spPr bwMode="auto">
          <a:xfrm>
            <a:off x="457200" y="6564313"/>
            <a:ext cx="2133600" cy="365125"/>
          </a:xfrm>
          <a:prstGeom prst="rect">
            <a:avLst/>
          </a:prstGeom>
          <a:noFill/>
          <a:ln>
            <a:miter lim="800000"/>
            <a:headEnd/>
            <a:tailEnd/>
          </a:ln>
        </p:spPr>
        <p:txBody>
          <a:bodyPr/>
          <a:lstStyle/>
          <a:p>
            <a:pPr algn="l" fontAlgn="auto">
              <a:spcBef>
                <a:spcPts val="0"/>
              </a:spcBef>
              <a:spcAft>
                <a:spcPts val="0"/>
              </a:spcAft>
              <a:defRPr/>
            </a:pPr>
            <a:fld id="{7EFDCE5E-E4F5-4BB3-AD48-3F4B16819B71}" type="slidenum">
              <a:rPr lang="he-IL" sz="1200">
                <a:solidFill>
                  <a:schemeClr val="bg2">
                    <a:lumMod val="65000"/>
                  </a:schemeClr>
                </a:solidFill>
                <a:latin typeface="+mn-lt"/>
                <a:cs typeface="+mn-cs"/>
              </a:rPr>
              <a:pPr algn="l" fontAlgn="auto">
                <a:spcBef>
                  <a:spcPts val="0"/>
                </a:spcBef>
                <a:spcAft>
                  <a:spcPts val="0"/>
                </a:spcAft>
                <a:defRPr/>
              </a:pPr>
              <a:t>10</a:t>
            </a:fld>
            <a:endParaRPr lang="he-IL" sz="1200" dirty="0">
              <a:solidFill>
                <a:schemeClr val="bg2">
                  <a:lumMod val="65000"/>
                </a:schemeClr>
              </a:solidFill>
              <a:latin typeface="+mn-lt"/>
              <a:cs typeface="+mn-cs"/>
            </a:endParaRPr>
          </a:p>
        </p:txBody>
      </p:sp>
      <p:sp>
        <p:nvSpPr>
          <p:cNvPr id="9"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125956" name="כותרת 6"/>
          <p:cNvSpPr>
            <a:spLocks noGrp="1"/>
          </p:cNvSpPr>
          <p:nvPr>
            <p:ph type="title" idx="4294967295"/>
          </p:nvPr>
        </p:nvSpPr>
        <p:spPr bwMode="auto">
          <a:xfrm>
            <a:off x="357188" y="131763"/>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תשובה 1א: שלבי ייצור אינסולין בשיטות של הנדסה גנטית </a:t>
            </a:r>
          </a:p>
        </p:txBody>
      </p:sp>
      <p:sp>
        <p:nvSpPr>
          <p:cNvPr id="10" name="Rectangle 12"/>
          <p:cNvSpPr/>
          <p:nvPr/>
        </p:nvSpPr>
        <p:spPr>
          <a:xfrm>
            <a:off x="641350" y="3284538"/>
            <a:ext cx="8072438" cy="27368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nSpc>
                <a:spcPct val="120000"/>
              </a:lnSpc>
              <a:defRPr/>
            </a:pPr>
            <a:r>
              <a:rPr lang="he-IL" b="1" dirty="0">
                <a:solidFill>
                  <a:srgbClr val="000000"/>
                </a:solidFill>
              </a:rPr>
              <a:t>תשובה:</a:t>
            </a:r>
          </a:p>
          <a:p>
            <a:pPr marL="342900" indent="-342900">
              <a:lnSpc>
                <a:spcPct val="120000"/>
              </a:lnSpc>
              <a:defRPr/>
            </a:pPr>
            <a:r>
              <a:rPr lang="he-IL" dirty="0">
                <a:solidFill>
                  <a:srgbClr val="000000"/>
                </a:solidFill>
              </a:rPr>
              <a:t>א. שלבי התהליך </a:t>
            </a:r>
            <a:r>
              <a:rPr lang="he-IL" dirty="0">
                <a:solidFill>
                  <a:schemeClr val="tx1"/>
                </a:solidFill>
              </a:rPr>
              <a:t>שבו מתקבלים חיידקים המייצרים אינסולין של אדם הם:</a:t>
            </a:r>
          </a:p>
          <a:p>
            <a:pPr marL="342900" indent="-342900">
              <a:lnSpc>
                <a:spcPct val="120000"/>
              </a:lnSpc>
              <a:buFontTx/>
              <a:buAutoNum type="arabicPeriod"/>
              <a:defRPr/>
            </a:pPr>
            <a:r>
              <a:rPr lang="he-IL" dirty="0">
                <a:solidFill>
                  <a:schemeClr val="tx1"/>
                </a:solidFill>
              </a:rPr>
              <a:t>חיתוך קטע </a:t>
            </a:r>
            <a:r>
              <a:rPr lang="en-US" dirty="0">
                <a:solidFill>
                  <a:schemeClr val="tx1"/>
                </a:solidFill>
              </a:rPr>
              <a:t>DNA</a:t>
            </a:r>
            <a:r>
              <a:rPr lang="he-IL" dirty="0">
                <a:solidFill>
                  <a:schemeClr val="tx1"/>
                </a:solidFill>
              </a:rPr>
              <a:t> של אדם ובידוד המקטע המקודד לאינסולין.</a:t>
            </a:r>
          </a:p>
          <a:p>
            <a:pPr marL="342900" indent="-342900">
              <a:lnSpc>
                <a:spcPct val="120000"/>
              </a:lnSpc>
              <a:buFontTx/>
              <a:buAutoNum type="arabicPeriod"/>
              <a:defRPr/>
            </a:pPr>
            <a:r>
              <a:rPr lang="he-IL" dirty="0">
                <a:solidFill>
                  <a:schemeClr val="tx1"/>
                </a:solidFill>
              </a:rPr>
              <a:t>בידוד קטע </a:t>
            </a:r>
            <a:r>
              <a:rPr lang="en-US" dirty="0">
                <a:solidFill>
                  <a:schemeClr val="tx1"/>
                </a:solidFill>
              </a:rPr>
              <a:t>DNA</a:t>
            </a:r>
            <a:r>
              <a:rPr lang="he-IL" dirty="0">
                <a:solidFill>
                  <a:schemeClr val="tx1"/>
                </a:solidFill>
              </a:rPr>
              <a:t> של חיידק וחיתוכו.</a:t>
            </a:r>
          </a:p>
          <a:p>
            <a:pPr marL="342900" indent="-342900">
              <a:lnSpc>
                <a:spcPct val="120000"/>
              </a:lnSpc>
              <a:buFontTx/>
              <a:buAutoNum type="arabicPeriod"/>
              <a:defRPr/>
            </a:pPr>
            <a:r>
              <a:rPr lang="he-IL" dirty="0">
                <a:solidFill>
                  <a:schemeClr val="tx1"/>
                </a:solidFill>
              </a:rPr>
              <a:t>השתלת הגן שבודד מ־</a:t>
            </a:r>
            <a:r>
              <a:rPr lang="en-US" dirty="0">
                <a:solidFill>
                  <a:schemeClr val="tx1"/>
                </a:solidFill>
              </a:rPr>
              <a:t>DNA</a:t>
            </a:r>
            <a:r>
              <a:rPr lang="he-IL" dirty="0">
                <a:solidFill>
                  <a:schemeClr val="tx1"/>
                </a:solidFill>
              </a:rPr>
              <a:t> של אדם בפלסמיד / בקטע </a:t>
            </a:r>
            <a:r>
              <a:rPr lang="en-US" dirty="0">
                <a:solidFill>
                  <a:schemeClr val="tx1"/>
                </a:solidFill>
              </a:rPr>
              <a:t>DNA</a:t>
            </a:r>
            <a:r>
              <a:rPr lang="he-IL" dirty="0">
                <a:solidFill>
                  <a:schemeClr val="tx1"/>
                </a:solidFill>
              </a:rPr>
              <a:t> של חיידק.</a:t>
            </a:r>
          </a:p>
          <a:p>
            <a:pPr marL="342900" indent="-342900">
              <a:lnSpc>
                <a:spcPct val="120000"/>
              </a:lnSpc>
              <a:buFontTx/>
              <a:buAutoNum type="arabicPeriod"/>
              <a:defRPr/>
            </a:pPr>
            <a:r>
              <a:rPr lang="he-IL" dirty="0">
                <a:solidFill>
                  <a:schemeClr val="tx1"/>
                </a:solidFill>
              </a:rPr>
              <a:t>השתלת הפלסמיד או קטע ה־</a:t>
            </a:r>
            <a:r>
              <a:rPr lang="en-US" dirty="0">
                <a:solidFill>
                  <a:srgbClr val="000000"/>
                </a:solidFill>
              </a:rPr>
              <a:t>DNA</a:t>
            </a:r>
            <a:r>
              <a:rPr lang="he-IL" dirty="0">
                <a:solidFill>
                  <a:srgbClr val="000000"/>
                </a:solidFill>
              </a:rPr>
              <a:t> המכיל את הגן של האדם לחיידק וריבוי החיידקים.</a:t>
            </a:r>
          </a:p>
          <a:p>
            <a:pPr>
              <a:lnSpc>
                <a:spcPct val="120000"/>
              </a:lnSpc>
              <a:defRPr/>
            </a:pPr>
            <a:endParaRPr lang="he-IL" dirty="0">
              <a:solidFill>
                <a:srgbClr val="000000"/>
              </a:solidFill>
            </a:endParaRPr>
          </a:p>
          <a:p>
            <a:pPr>
              <a:lnSpc>
                <a:spcPct val="120000"/>
              </a:lnSpc>
              <a:defRPr/>
            </a:pPr>
            <a:r>
              <a:rPr lang="he-IL" dirty="0">
                <a:solidFill>
                  <a:srgbClr val="000000"/>
                </a:solidFill>
              </a:rPr>
              <a:t>ב. בשקף הבא.</a:t>
            </a:r>
          </a:p>
          <a:p>
            <a:pPr marL="342900" indent="-342900">
              <a:lnSpc>
                <a:spcPct val="120000"/>
              </a:lnSpc>
              <a:buFontTx/>
              <a:buAutoNum type="arabicPeriod"/>
              <a:defRPr/>
            </a:pPr>
            <a:endParaRPr lang="he-IL" dirty="0">
              <a:solidFill>
                <a:srgbClr val="000000"/>
              </a:solidFill>
            </a:endParaRPr>
          </a:p>
          <a:p>
            <a:pPr marL="342900" indent="-342900">
              <a:lnSpc>
                <a:spcPct val="120000"/>
              </a:lnSpc>
              <a:defRPr/>
            </a:pPr>
            <a:endParaRPr lang="he-IL" dirty="0">
              <a:solidFill>
                <a:srgbClr val="000000"/>
              </a:solidFill>
            </a:endParaRPr>
          </a:p>
        </p:txBody>
      </p:sp>
      <p:sp>
        <p:nvSpPr>
          <p:cNvPr id="8" name="TextBox 7"/>
          <p:cNvSpPr txBox="1"/>
          <p:nvPr/>
        </p:nvSpPr>
        <p:spPr>
          <a:xfrm>
            <a:off x="338138" y="620713"/>
            <a:ext cx="8183562" cy="20320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1: </a:t>
            </a:r>
            <a:r>
              <a:rPr lang="he-IL" dirty="0" smtClean="0">
                <a:solidFill>
                  <a:srgbClr val="1D4C72"/>
                </a:solidFill>
              </a:rPr>
              <a:t>בגרות תשס"ז</a:t>
            </a:r>
          </a:p>
          <a:p>
            <a:pPr eaLnBrk="1" hangingPunct="1">
              <a:defRPr/>
            </a:pPr>
            <a:r>
              <a:rPr lang="he-IL" dirty="0" smtClean="0">
                <a:solidFill>
                  <a:srgbClr val="1D4C72"/>
                </a:solidFill>
              </a:rPr>
              <a:t>האינסולין שמזריקים כיום לחולי סוכרת מופק מחיידקים שהונדסו גנטית במיוחד לשם הפקת אינסולין של אדם.</a:t>
            </a:r>
          </a:p>
          <a:p>
            <a:pPr eaLnBrk="1" hangingPunct="1">
              <a:defRPr/>
            </a:pPr>
            <a:r>
              <a:rPr lang="he-IL" dirty="0" smtClean="0">
                <a:solidFill>
                  <a:srgbClr val="1D4C72"/>
                </a:solidFill>
              </a:rPr>
              <a:t>א. ציינו את השלבים העיקריים של תהליך ההנדסה הגנטית של החיידקים לצורך הפקת </a:t>
            </a:r>
          </a:p>
          <a:p>
            <a:pPr eaLnBrk="1" hangingPunct="1">
              <a:defRPr/>
            </a:pPr>
            <a:r>
              <a:rPr lang="he-IL" dirty="0" smtClean="0">
                <a:solidFill>
                  <a:srgbClr val="1D4C72"/>
                </a:solidFill>
              </a:rPr>
              <a:t>    אינסולין.</a:t>
            </a:r>
          </a:p>
          <a:p>
            <a:pPr eaLnBrk="1" hangingPunct="1">
              <a:defRPr/>
            </a:pPr>
            <a:r>
              <a:rPr lang="he-IL" dirty="0" smtClean="0">
                <a:solidFill>
                  <a:srgbClr val="1D4C72"/>
                </a:solidFill>
              </a:rPr>
              <a:t>ב. בעבר השתמשו באינסולין שהופק מבעלי חיים.</a:t>
            </a:r>
          </a:p>
          <a:p>
            <a:pPr eaLnBrk="1" hangingPunct="1">
              <a:defRPr/>
            </a:pPr>
            <a:r>
              <a:rPr lang="he-IL" dirty="0">
                <a:solidFill>
                  <a:srgbClr val="1D4C72"/>
                </a:solidFill>
              </a:rPr>
              <a:t> </a:t>
            </a:r>
            <a:r>
              <a:rPr lang="he-IL" dirty="0" smtClean="0">
                <a:solidFill>
                  <a:srgbClr val="1D4C72"/>
                </a:solidFill>
              </a:rPr>
              <a:t>  ציינו שני יתרונות שיש בהפקת אינסולין מחיידקים מהונדסים לעומת הפקתו מבעלי חיים.</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txBox="1">
            <a:spLocks noGrp="1"/>
          </p:cNvSpPr>
          <p:nvPr/>
        </p:nvSpPr>
        <p:spPr bwMode="auto">
          <a:xfrm>
            <a:off x="457200" y="6564313"/>
            <a:ext cx="2133600" cy="365125"/>
          </a:xfrm>
          <a:prstGeom prst="rect">
            <a:avLst/>
          </a:prstGeom>
          <a:noFill/>
          <a:ln>
            <a:miter lim="800000"/>
            <a:headEnd/>
            <a:tailEnd/>
          </a:ln>
        </p:spPr>
        <p:txBody>
          <a:bodyPr/>
          <a:lstStyle/>
          <a:p>
            <a:pPr algn="l" fontAlgn="auto">
              <a:spcBef>
                <a:spcPts val="0"/>
              </a:spcBef>
              <a:spcAft>
                <a:spcPts val="0"/>
              </a:spcAft>
              <a:defRPr/>
            </a:pPr>
            <a:fld id="{96D97F61-0CFA-45D8-B5F4-22E2B8FCD9F2}" type="slidenum">
              <a:rPr lang="he-IL" sz="1200">
                <a:solidFill>
                  <a:schemeClr val="bg2">
                    <a:lumMod val="65000"/>
                  </a:schemeClr>
                </a:solidFill>
                <a:latin typeface="+mn-lt"/>
                <a:cs typeface="+mn-cs"/>
              </a:rPr>
              <a:pPr algn="l" fontAlgn="auto">
                <a:spcBef>
                  <a:spcPts val="0"/>
                </a:spcBef>
                <a:spcAft>
                  <a:spcPts val="0"/>
                </a:spcAft>
                <a:defRPr/>
              </a:pPr>
              <a:t>11</a:t>
            </a:fld>
            <a:endParaRPr lang="he-IL" sz="1200" dirty="0">
              <a:solidFill>
                <a:schemeClr val="bg2">
                  <a:lumMod val="65000"/>
                </a:schemeClr>
              </a:solidFill>
              <a:latin typeface="+mn-lt"/>
              <a:cs typeface="+mn-cs"/>
            </a:endParaRPr>
          </a:p>
        </p:txBody>
      </p:sp>
      <p:sp>
        <p:nvSpPr>
          <p:cNvPr id="9"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126980" name="כותרת 6"/>
          <p:cNvSpPr>
            <a:spLocks noGrp="1"/>
          </p:cNvSpPr>
          <p:nvPr>
            <p:ph type="title" idx="4294967295"/>
          </p:nvPr>
        </p:nvSpPr>
        <p:spPr bwMode="auto">
          <a:xfrm>
            <a:off x="357188" y="131763"/>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תשובה 1ב: יתרונות השימוש בתרופות המיוצרות בהנדסה גנטית</a:t>
            </a:r>
          </a:p>
        </p:txBody>
      </p:sp>
      <p:sp>
        <p:nvSpPr>
          <p:cNvPr id="10" name="Rectangle 12"/>
          <p:cNvSpPr/>
          <p:nvPr/>
        </p:nvSpPr>
        <p:spPr>
          <a:xfrm>
            <a:off x="684213" y="2708275"/>
            <a:ext cx="8072437" cy="26654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nSpc>
                <a:spcPct val="120000"/>
              </a:lnSpc>
              <a:defRPr/>
            </a:pPr>
            <a:r>
              <a:rPr lang="he-IL" b="1" dirty="0">
                <a:solidFill>
                  <a:srgbClr val="000000"/>
                </a:solidFill>
              </a:rPr>
              <a:t>תשובה:</a:t>
            </a:r>
          </a:p>
          <a:p>
            <a:pPr marL="342900" indent="-342900">
              <a:defRPr/>
            </a:pPr>
            <a:r>
              <a:rPr lang="he-IL" dirty="0">
                <a:solidFill>
                  <a:srgbClr val="000000"/>
                </a:solidFill>
              </a:rPr>
              <a:t>ב</a:t>
            </a:r>
            <a:r>
              <a:rPr lang="he-IL" dirty="0">
                <a:solidFill>
                  <a:schemeClr val="tx1"/>
                </a:solidFill>
              </a:rPr>
              <a:t>. </a:t>
            </a:r>
            <a:r>
              <a:rPr lang="he-IL" u="sng" dirty="0">
                <a:solidFill>
                  <a:schemeClr val="tx1"/>
                </a:solidFill>
              </a:rPr>
              <a:t>יתרונות בהפקת אינסולין מחיידקים מהונדסים</a:t>
            </a:r>
            <a:r>
              <a:rPr lang="he-IL" dirty="0">
                <a:solidFill>
                  <a:schemeClr val="tx1"/>
                </a:solidFill>
              </a:rPr>
              <a:t>:</a:t>
            </a:r>
          </a:p>
          <a:p>
            <a:pPr marL="342900" indent="-342900">
              <a:buFont typeface="Wingdings" pitchFamily="2" charset="2"/>
              <a:buChar char="§"/>
              <a:defRPr/>
            </a:pPr>
            <a:r>
              <a:rPr lang="he-IL" dirty="0">
                <a:solidFill>
                  <a:schemeClr val="tx1"/>
                </a:solidFill>
              </a:rPr>
              <a:t>אינסולין שהופק מחיידקים הוא אינסולין אנושי (הופק מגן של תאי אדם) ולכן לא תהיה תגובה חיסונית של דחייה בגוף המקבל. כמו כן הוא מותאם יותר לרצפטורים בקרומי התאים ולכן יעיל יותר.</a:t>
            </a:r>
          </a:p>
          <a:p>
            <a:pPr marL="342900" indent="-342900">
              <a:buFont typeface="Wingdings" pitchFamily="2" charset="2"/>
              <a:buChar char="§"/>
              <a:defRPr/>
            </a:pPr>
            <a:r>
              <a:rPr lang="he-IL" dirty="0">
                <a:solidFill>
                  <a:schemeClr val="tx1"/>
                </a:solidFill>
              </a:rPr>
              <a:t>תהליך מהיר יותר בגלל זמן הדור הקצר בחיידקים ולכן אפשר להפיק כמויות גדולות יותר.</a:t>
            </a:r>
          </a:p>
          <a:p>
            <a:pPr marL="342900" indent="-342900">
              <a:buFont typeface="Wingdings" pitchFamily="2" charset="2"/>
              <a:buChar char="§"/>
              <a:defRPr/>
            </a:pPr>
            <a:r>
              <a:rPr lang="he-IL" dirty="0">
                <a:solidFill>
                  <a:schemeClr val="tx1"/>
                </a:solidFill>
              </a:rPr>
              <a:t>עלות ההפקה נמוכה.</a:t>
            </a:r>
          </a:p>
          <a:p>
            <a:pPr marL="342900" indent="-342900">
              <a:buFont typeface="Wingdings" pitchFamily="2" charset="2"/>
              <a:buChar char="§"/>
              <a:defRPr/>
            </a:pPr>
            <a:r>
              <a:rPr lang="he-IL" dirty="0">
                <a:solidFill>
                  <a:schemeClr val="tx1"/>
                </a:solidFill>
              </a:rPr>
              <a:t>קל יותר לקבל מוצר נקי. הסיכוי להעברת מחלות קטן יותר.</a:t>
            </a:r>
          </a:p>
          <a:p>
            <a:pPr marL="342900" indent="-342900">
              <a:buFont typeface="Wingdings" pitchFamily="2" charset="2"/>
              <a:buChar char="§"/>
              <a:defRPr/>
            </a:pPr>
            <a:endParaRPr lang="he-IL" dirty="0">
              <a:solidFill>
                <a:schemeClr val="tx1"/>
              </a:solidFill>
            </a:endParaRPr>
          </a:p>
          <a:p>
            <a:pPr marL="342900" indent="-342900">
              <a:defRPr/>
            </a:pPr>
            <a:endParaRPr lang="en-US" dirty="0">
              <a:solidFill>
                <a:schemeClr val="tx1"/>
              </a:solidFill>
            </a:endParaRPr>
          </a:p>
        </p:txBody>
      </p:sp>
      <p:sp>
        <p:nvSpPr>
          <p:cNvPr id="7" name="TextBox 6"/>
          <p:cNvSpPr txBox="1"/>
          <p:nvPr/>
        </p:nvSpPr>
        <p:spPr>
          <a:xfrm>
            <a:off x="338138" y="620713"/>
            <a:ext cx="8183562" cy="20320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1: </a:t>
            </a:r>
            <a:r>
              <a:rPr lang="he-IL" dirty="0" smtClean="0">
                <a:solidFill>
                  <a:srgbClr val="1D4C72"/>
                </a:solidFill>
              </a:rPr>
              <a:t>בגרות תשס"ז</a:t>
            </a:r>
          </a:p>
          <a:p>
            <a:pPr eaLnBrk="1" hangingPunct="1">
              <a:defRPr/>
            </a:pPr>
            <a:r>
              <a:rPr lang="he-IL" dirty="0" smtClean="0">
                <a:solidFill>
                  <a:srgbClr val="1D4C72"/>
                </a:solidFill>
              </a:rPr>
              <a:t>האינסולין שמזריקים כיום לחולי סוכרת מופק מחיידקים שהונדסו גנטית במיוחד לשם הפקת אינסולין של אדם.</a:t>
            </a:r>
          </a:p>
          <a:p>
            <a:pPr eaLnBrk="1" hangingPunct="1">
              <a:defRPr/>
            </a:pPr>
            <a:r>
              <a:rPr lang="he-IL" dirty="0" smtClean="0">
                <a:solidFill>
                  <a:srgbClr val="1D4C72"/>
                </a:solidFill>
              </a:rPr>
              <a:t>א. ציינו את השלבים העיקריים של תהליך ההנדסה הגנטית של החיידקים לצורך הפקת </a:t>
            </a:r>
          </a:p>
          <a:p>
            <a:pPr eaLnBrk="1" hangingPunct="1">
              <a:defRPr/>
            </a:pPr>
            <a:r>
              <a:rPr lang="he-IL" dirty="0" smtClean="0">
                <a:solidFill>
                  <a:srgbClr val="1D4C72"/>
                </a:solidFill>
              </a:rPr>
              <a:t>    אינסולין.</a:t>
            </a:r>
          </a:p>
          <a:p>
            <a:pPr eaLnBrk="1" hangingPunct="1">
              <a:defRPr/>
            </a:pPr>
            <a:r>
              <a:rPr lang="he-IL" dirty="0" smtClean="0">
                <a:solidFill>
                  <a:srgbClr val="1D4C72"/>
                </a:solidFill>
              </a:rPr>
              <a:t>ב. בעבר השתמשו באינסולין שהופק מבעלי חיים.</a:t>
            </a:r>
          </a:p>
          <a:p>
            <a:pPr eaLnBrk="1" hangingPunct="1">
              <a:defRPr/>
            </a:pPr>
            <a:r>
              <a:rPr lang="he-IL" dirty="0">
                <a:solidFill>
                  <a:srgbClr val="1D4C72"/>
                </a:solidFill>
              </a:rPr>
              <a:t> </a:t>
            </a:r>
            <a:r>
              <a:rPr lang="he-IL" dirty="0" smtClean="0">
                <a:solidFill>
                  <a:srgbClr val="1D4C72"/>
                </a:solidFill>
              </a:rPr>
              <a:t>  ציינו שני יתרונות שיש בהפקת אינסולין מחיידקים מהונדסים לעומת הפקתו מבעלי חיים.</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138" y="714375"/>
            <a:ext cx="8183562"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marL="342900" indent="-342900"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257300" indent="-342900" eaLnBrk="0" hangingPunct="0">
              <a:defRPr>
                <a:solidFill>
                  <a:schemeClr val="tx1"/>
                </a:solidFill>
                <a:latin typeface="Arial" pitchFamily="34" charset="0"/>
                <a:cs typeface="Arial" pitchFamily="34" charset="0"/>
              </a:defRPr>
            </a:lvl3pPr>
            <a:lvl4pPr marL="1714500" indent="-342900" eaLnBrk="0" hangingPunct="0">
              <a:defRPr>
                <a:solidFill>
                  <a:schemeClr val="tx1"/>
                </a:solidFill>
                <a:latin typeface="Arial" pitchFamily="34" charset="0"/>
                <a:cs typeface="Arial" pitchFamily="34" charset="0"/>
              </a:defRPr>
            </a:lvl4pPr>
            <a:lvl5pPr marL="2171700" indent="-342900" eaLnBrk="0" hangingPunct="0">
              <a:defRPr>
                <a:solidFill>
                  <a:schemeClr val="tx1"/>
                </a:solidFill>
                <a:latin typeface="Arial" pitchFamily="34" charset="0"/>
                <a:cs typeface="Arial" pitchFamily="34" charset="0"/>
              </a:defRPr>
            </a:lvl5pPr>
            <a:lvl6pPr marL="2628900" indent="-342900" eaLnBrk="0" fontAlgn="base" hangingPunct="0">
              <a:spcBef>
                <a:spcPct val="0"/>
              </a:spcBef>
              <a:spcAft>
                <a:spcPct val="0"/>
              </a:spcAft>
              <a:defRPr>
                <a:solidFill>
                  <a:schemeClr val="tx1"/>
                </a:solidFill>
                <a:latin typeface="Arial" pitchFamily="34" charset="0"/>
                <a:cs typeface="Arial" pitchFamily="34" charset="0"/>
              </a:defRPr>
            </a:lvl6pPr>
            <a:lvl7pPr marL="3086100" indent="-342900" eaLnBrk="0" fontAlgn="base" hangingPunct="0">
              <a:spcBef>
                <a:spcPct val="0"/>
              </a:spcBef>
              <a:spcAft>
                <a:spcPct val="0"/>
              </a:spcAft>
              <a:defRPr>
                <a:solidFill>
                  <a:schemeClr val="tx1"/>
                </a:solidFill>
                <a:latin typeface="Arial" pitchFamily="34" charset="0"/>
                <a:cs typeface="Arial" pitchFamily="34" charset="0"/>
              </a:defRPr>
            </a:lvl7pPr>
            <a:lvl8pPr marL="3543300" indent="-342900" eaLnBrk="0" fontAlgn="base" hangingPunct="0">
              <a:spcBef>
                <a:spcPct val="0"/>
              </a:spcBef>
              <a:spcAft>
                <a:spcPct val="0"/>
              </a:spcAft>
              <a:defRPr>
                <a:solidFill>
                  <a:schemeClr val="tx1"/>
                </a:solidFill>
                <a:latin typeface="Arial" pitchFamily="34" charset="0"/>
                <a:cs typeface="Arial" pitchFamily="34" charset="0"/>
              </a:defRPr>
            </a:lvl8pPr>
            <a:lvl9pPr marL="4000500" indent="-3429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8</a:t>
            </a:r>
            <a:r>
              <a:rPr lang="he-IL" b="1" dirty="0" smtClean="0">
                <a:solidFill>
                  <a:schemeClr val="tx2"/>
                </a:solidFill>
              </a:rPr>
              <a:t>: </a:t>
            </a:r>
            <a:r>
              <a:rPr lang="he-IL" dirty="0" smtClean="0">
                <a:solidFill>
                  <a:schemeClr val="tx2"/>
                </a:solidFill>
              </a:rPr>
              <a:t>בגרות תש"ס</a:t>
            </a:r>
          </a:p>
          <a:p>
            <a:pPr eaLnBrk="1" hangingPunct="1">
              <a:defRPr/>
            </a:pPr>
            <a:r>
              <a:rPr lang="he-IL" dirty="0" smtClean="0">
                <a:solidFill>
                  <a:schemeClr val="tx2"/>
                </a:solidFill>
              </a:rPr>
              <a:t>כיום מייצרים בהנדסה גנטית הורמון גדילה "אנושי" על ידי שימוש בחיידקים.</a:t>
            </a:r>
          </a:p>
          <a:p>
            <a:pPr eaLnBrk="1" hangingPunct="1">
              <a:defRPr/>
            </a:pPr>
            <a:r>
              <a:rPr lang="he-IL" dirty="0" smtClean="0">
                <a:solidFill>
                  <a:schemeClr val="tx2"/>
                </a:solidFill>
              </a:rPr>
              <a:t>איזה תנאי הוא תנאי הכרחי לייצור הורמון גדילה בשיטה זו?</a:t>
            </a:r>
          </a:p>
          <a:p>
            <a:pPr eaLnBrk="1" hangingPunct="1">
              <a:defRPr/>
            </a:pPr>
            <a:endParaRPr lang="he-IL" dirty="0" smtClean="0">
              <a:solidFill>
                <a:schemeClr val="tx2"/>
              </a:solidFill>
            </a:endParaRPr>
          </a:p>
          <a:p>
            <a:pPr marL="0" indent="0" eaLnBrk="1" hangingPunct="1">
              <a:defRPr/>
            </a:pPr>
            <a:r>
              <a:rPr lang="he-IL" dirty="0" smtClean="0">
                <a:solidFill>
                  <a:schemeClr val="tx2"/>
                </a:solidFill>
              </a:rPr>
              <a:t>א. יש לחיידק גן זהה לגן ה"אנושי" האחראי לייצור הורמון הגדילה.</a:t>
            </a:r>
          </a:p>
          <a:p>
            <a:pPr marL="0" indent="0" eaLnBrk="1" hangingPunct="1">
              <a:defRPr/>
            </a:pPr>
            <a:r>
              <a:rPr lang="he-IL" dirty="0" smtClean="0">
                <a:solidFill>
                  <a:schemeClr val="tx2"/>
                </a:solidFill>
              </a:rPr>
              <a:t>ב. הורמון הגדילה מכתיב לחיידקים קצב התרבות מהיר.</a:t>
            </a:r>
          </a:p>
          <a:p>
            <a:pPr marL="0" indent="0" eaLnBrk="1" hangingPunct="1">
              <a:defRPr/>
            </a:pPr>
            <a:r>
              <a:rPr lang="he-IL" dirty="0" smtClean="0">
                <a:solidFill>
                  <a:schemeClr val="tx2"/>
                </a:solidFill>
              </a:rPr>
              <a:t>ג. הגן ה"אנושי" יכול לעבור שכפול ושעתוק בתוך החיידק.</a:t>
            </a:r>
          </a:p>
          <a:p>
            <a:pPr marL="0" indent="0" eaLnBrk="1" hangingPunct="1">
              <a:defRPr/>
            </a:pPr>
            <a:r>
              <a:rPr lang="he-IL" dirty="0" smtClean="0">
                <a:solidFill>
                  <a:schemeClr val="tx2"/>
                </a:solidFill>
              </a:rPr>
              <a:t>ד. החיידק מייצר נבגים (ספורות).</a:t>
            </a:r>
          </a:p>
        </p:txBody>
      </p:sp>
      <p:sp>
        <p:nvSpPr>
          <p:cNvPr id="8199" name="Slide Number Placeholder 6"/>
          <p:cNvSpPr txBox="1">
            <a:spLocks noGrp="1"/>
          </p:cNvSpPr>
          <p:nvPr/>
        </p:nvSpPr>
        <p:spPr bwMode="auto">
          <a:xfrm>
            <a:off x="457200" y="6564313"/>
            <a:ext cx="2133600" cy="365125"/>
          </a:xfrm>
          <a:prstGeom prst="rect">
            <a:avLst/>
          </a:prstGeom>
          <a:noFill/>
          <a:ln>
            <a:miter lim="800000"/>
            <a:headEnd/>
            <a:tailEnd/>
          </a:ln>
        </p:spPr>
        <p:txBody>
          <a:bodyPr/>
          <a:lstStyle/>
          <a:p>
            <a:pPr algn="l" fontAlgn="auto">
              <a:spcBef>
                <a:spcPts val="0"/>
              </a:spcBef>
              <a:spcAft>
                <a:spcPts val="0"/>
              </a:spcAft>
              <a:defRPr/>
            </a:pPr>
            <a:fld id="{8BA4408B-588A-44CE-9422-59EEA44662F5}" type="slidenum">
              <a:rPr lang="he-IL" sz="1200">
                <a:solidFill>
                  <a:schemeClr val="bg2">
                    <a:lumMod val="65000"/>
                  </a:schemeClr>
                </a:solidFill>
                <a:latin typeface="+mn-lt"/>
                <a:cs typeface="+mn-cs"/>
              </a:rPr>
              <a:pPr algn="l" fontAlgn="auto">
                <a:spcBef>
                  <a:spcPts val="0"/>
                </a:spcBef>
                <a:spcAft>
                  <a:spcPts val="0"/>
                </a:spcAft>
                <a:defRPr/>
              </a:pPr>
              <a:t>12</a:t>
            </a:fld>
            <a:endParaRPr lang="he-IL" sz="1200" dirty="0">
              <a:solidFill>
                <a:schemeClr val="bg2">
                  <a:lumMod val="65000"/>
                </a:schemeClr>
              </a:solidFill>
              <a:latin typeface="+mn-lt"/>
              <a:cs typeface="+mn-cs"/>
            </a:endParaRPr>
          </a:p>
        </p:txBody>
      </p:sp>
      <p:sp>
        <p:nvSpPr>
          <p:cNvPr id="9"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128005" name="כותרת 6"/>
          <p:cNvSpPr>
            <a:spLocks noGrp="1"/>
          </p:cNvSpPr>
          <p:nvPr>
            <p:ph type="title" idx="4294967295"/>
          </p:nvPr>
        </p:nvSpPr>
        <p:spPr bwMode="auto">
          <a:xfrm>
            <a:off x="357188" y="131763"/>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שאלה 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txBox="1">
            <a:spLocks noGrp="1"/>
          </p:cNvSpPr>
          <p:nvPr/>
        </p:nvSpPr>
        <p:spPr bwMode="auto">
          <a:xfrm>
            <a:off x="457200" y="6564313"/>
            <a:ext cx="2133600" cy="365125"/>
          </a:xfrm>
          <a:prstGeom prst="rect">
            <a:avLst/>
          </a:prstGeom>
          <a:noFill/>
          <a:ln>
            <a:miter lim="800000"/>
            <a:headEnd/>
            <a:tailEnd/>
          </a:ln>
        </p:spPr>
        <p:txBody>
          <a:bodyPr/>
          <a:lstStyle/>
          <a:p>
            <a:pPr algn="l" fontAlgn="auto">
              <a:spcBef>
                <a:spcPts val="0"/>
              </a:spcBef>
              <a:spcAft>
                <a:spcPts val="0"/>
              </a:spcAft>
              <a:defRPr/>
            </a:pPr>
            <a:fld id="{A8C8DCB6-86E3-4071-8053-9B1EA064EFDE}" type="slidenum">
              <a:rPr lang="he-IL" sz="1200">
                <a:solidFill>
                  <a:schemeClr val="bg2">
                    <a:lumMod val="65000"/>
                  </a:schemeClr>
                </a:solidFill>
                <a:latin typeface="+mn-lt"/>
                <a:cs typeface="+mn-cs"/>
              </a:rPr>
              <a:pPr algn="l" fontAlgn="auto">
                <a:spcBef>
                  <a:spcPts val="0"/>
                </a:spcBef>
                <a:spcAft>
                  <a:spcPts val="0"/>
                </a:spcAft>
                <a:defRPr/>
              </a:pPr>
              <a:t>13</a:t>
            </a:fld>
            <a:endParaRPr lang="he-IL" sz="1200" dirty="0">
              <a:solidFill>
                <a:schemeClr val="bg2">
                  <a:lumMod val="65000"/>
                </a:schemeClr>
              </a:solidFill>
              <a:latin typeface="+mn-lt"/>
              <a:cs typeface="+mn-cs"/>
            </a:endParaRPr>
          </a:p>
        </p:txBody>
      </p:sp>
      <p:sp>
        <p:nvSpPr>
          <p:cNvPr id="9"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129028" name="כותרת 6"/>
          <p:cNvSpPr>
            <a:spLocks noGrp="1"/>
          </p:cNvSpPr>
          <p:nvPr>
            <p:ph type="title" idx="4294967295"/>
          </p:nvPr>
        </p:nvSpPr>
        <p:spPr bwMode="auto">
          <a:xfrm>
            <a:off x="357188" y="131763"/>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תשובה</a:t>
            </a:r>
          </a:p>
        </p:txBody>
      </p:sp>
      <p:sp>
        <p:nvSpPr>
          <p:cNvPr id="10" name="Rectangle 12"/>
          <p:cNvSpPr/>
          <p:nvPr/>
        </p:nvSpPr>
        <p:spPr>
          <a:xfrm>
            <a:off x="539750" y="3213100"/>
            <a:ext cx="8072438" cy="8636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lnSpc>
                <a:spcPct val="120000"/>
              </a:lnSpc>
              <a:defRPr/>
            </a:pPr>
            <a:r>
              <a:rPr lang="he-IL" dirty="0">
                <a:solidFill>
                  <a:srgbClr val="000000"/>
                </a:solidFill>
              </a:rPr>
              <a:t>התשובה הנכונה היא ג'.</a:t>
            </a:r>
          </a:p>
        </p:txBody>
      </p:sp>
      <p:sp>
        <p:nvSpPr>
          <p:cNvPr id="7" name="TextBox 6"/>
          <p:cNvSpPr txBox="1"/>
          <p:nvPr/>
        </p:nvSpPr>
        <p:spPr>
          <a:xfrm>
            <a:off x="338138" y="714375"/>
            <a:ext cx="8183562"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marL="342900" indent="-342900"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257300" indent="-342900" eaLnBrk="0" hangingPunct="0">
              <a:defRPr>
                <a:solidFill>
                  <a:schemeClr val="tx1"/>
                </a:solidFill>
                <a:latin typeface="Arial" pitchFamily="34" charset="0"/>
                <a:cs typeface="Arial" pitchFamily="34" charset="0"/>
              </a:defRPr>
            </a:lvl3pPr>
            <a:lvl4pPr marL="1714500" indent="-342900" eaLnBrk="0" hangingPunct="0">
              <a:defRPr>
                <a:solidFill>
                  <a:schemeClr val="tx1"/>
                </a:solidFill>
                <a:latin typeface="Arial" pitchFamily="34" charset="0"/>
                <a:cs typeface="Arial" pitchFamily="34" charset="0"/>
              </a:defRPr>
            </a:lvl4pPr>
            <a:lvl5pPr marL="2171700" indent="-342900" eaLnBrk="0" hangingPunct="0">
              <a:defRPr>
                <a:solidFill>
                  <a:schemeClr val="tx1"/>
                </a:solidFill>
                <a:latin typeface="Arial" pitchFamily="34" charset="0"/>
                <a:cs typeface="Arial" pitchFamily="34" charset="0"/>
              </a:defRPr>
            </a:lvl5pPr>
            <a:lvl6pPr marL="2628900" indent="-342900" eaLnBrk="0" fontAlgn="base" hangingPunct="0">
              <a:spcBef>
                <a:spcPct val="0"/>
              </a:spcBef>
              <a:spcAft>
                <a:spcPct val="0"/>
              </a:spcAft>
              <a:defRPr>
                <a:solidFill>
                  <a:schemeClr val="tx1"/>
                </a:solidFill>
                <a:latin typeface="Arial" pitchFamily="34" charset="0"/>
                <a:cs typeface="Arial" pitchFamily="34" charset="0"/>
              </a:defRPr>
            </a:lvl6pPr>
            <a:lvl7pPr marL="3086100" indent="-342900" eaLnBrk="0" fontAlgn="base" hangingPunct="0">
              <a:spcBef>
                <a:spcPct val="0"/>
              </a:spcBef>
              <a:spcAft>
                <a:spcPct val="0"/>
              </a:spcAft>
              <a:defRPr>
                <a:solidFill>
                  <a:schemeClr val="tx1"/>
                </a:solidFill>
                <a:latin typeface="Arial" pitchFamily="34" charset="0"/>
                <a:cs typeface="Arial" pitchFamily="34" charset="0"/>
              </a:defRPr>
            </a:lvl7pPr>
            <a:lvl8pPr marL="3543300" indent="-342900" eaLnBrk="0" fontAlgn="base" hangingPunct="0">
              <a:spcBef>
                <a:spcPct val="0"/>
              </a:spcBef>
              <a:spcAft>
                <a:spcPct val="0"/>
              </a:spcAft>
              <a:defRPr>
                <a:solidFill>
                  <a:schemeClr val="tx1"/>
                </a:solidFill>
                <a:latin typeface="Arial" pitchFamily="34" charset="0"/>
                <a:cs typeface="Arial" pitchFamily="34" charset="0"/>
              </a:defRPr>
            </a:lvl8pPr>
            <a:lvl9pPr marL="4000500" indent="-3429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2: </a:t>
            </a:r>
            <a:r>
              <a:rPr lang="he-IL" dirty="0" smtClean="0">
                <a:solidFill>
                  <a:schemeClr val="tx2"/>
                </a:solidFill>
              </a:rPr>
              <a:t>בגרות תש"ס</a:t>
            </a:r>
          </a:p>
          <a:p>
            <a:pPr eaLnBrk="1" hangingPunct="1">
              <a:defRPr/>
            </a:pPr>
            <a:r>
              <a:rPr lang="he-IL" dirty="0" smtClean="0">
                <a:solidFill>
                  <a:schemeClr val="tx2"/>
                </a:solidFill>
              </a:rPr>
              <a:t>כיום מייצרים בהנדסה גנטית הורמון גדילה "אנושי" על ידי שימוש בחיידקים.</a:t>
            </a:r>
          </a:p>
          <a:p>
            <a:pPr eaLnBrk="1" hangingPunct="1">
              <a:defRPr/>
            </a:pPr>
            <a:r>
              <a:rPr lang="he-IL" dirty="0" smtClean="0">
                <a:solidFill>
                  <a:schemeClr val="tx2"/>
                </a:solidFill>
              </a:rPr>
              <a:t>איזה תנאי הוא תנאי הכרחי לייצור הורמון גדילה בשיטה זו?</a:t>
            </a:r>
          </a:p>
          <a:p>
            <a:pPr eaLnBrk="1" hangingPunct="1">
              <a:defRPr/>
            </a:pPr>
            <a:endParaRPr lang="he-IL" dirty="0" smtClean="0">
              <a:solidFill>
                <a:schemeClr val="tx2"/>
              </a:solidFill>
            </a:endParaRPr>
          </a:p>
          <a:p>
            <a:pPr marL="0" indent="0" eaLnBrk="1" hangingPunct="1">
              <a:defRPr/>
            </a:pPr>
            <a:r>
              <a:rPr lang="he-IL" dirty="0" smtClean="0">
                <a:solidFill>
                  <a:schemeClr val="tx2"/>
                </a:solidFill>
              </a:rPr>
              <a:t>א. יש לחיידק גן זהה לגן ה"אנושי" האחראי לייצור הורמון הגדילה.</a:t>
            </a:r>
          </a:p>
          <a:p>
            <a:pPr marL="0" indent="0" eaLnBrk="1" hangingPunct="1">
              <a:defRPr/>
            </a:pPr>
            <a:r>
              <a:rPr lang="he-IL" dirty="0" smtClean="0">
                <a:solidFill>
                  <a:schemeClr val="tx2"/>
                </a:solidFill>
              </a:rPr>
              <a:t>ב. הורמון הגדילה מכתיב לחיידקים קצב התרבות מהיר.</a:t>
            </a:r>
          </a:p>
          <a:p>
            <a:pPr marL="0" indent="0" eaLnBrk="1" hangingPunct="1">
              <a:defRPr/>
            </a:pPr>
            <a:r>
              <a:rPr lang="he-IL" dirty="0" smtClean="0">
                <a:solidFill>
                  <a:schemeClr val="tx2"/>
                </a:solidFill>
              </a:rPr>
              <a:t>ג. הגן ה"אנושי" יכול לעבור שכפול ושעתוק בתוך החיידק.</a:t>
            </a:r>
          </a:p>
          <a:p>
            <a:pPr marL="0" indent="0" eaLnBrk="1" hangingPunct="1">
              <a:defRPr/>
            </a:pPr>
            <a:r>
              <a:rPr lang="he-IL" dirty="0" smtClean="0">
                <a:solidFill>
                  <a:schemeClr val="tx2"/>
                </a:solidFill>
              </a:rPr>
              <a:t>ד. החיידק מייצר נבגים (ספורות).</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66713" y="476250"/>
            <a:ext cx="8358187" cy="61277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dirty="0" smtClean="0">
                <a:solidFill>
                  <a:prstClr val="black"/>
                </a:solidFill>
              </a:rPr>
              <a:t>זה שנים רבות נוהגים </a:t>
            </a:r>
            <a:r>
              <a:rPr lang="he-IL" sz="1600" dirty="0" smtClean="0"/>
              <a:t>לחסן את בני האדם </a:t>
            </a:r>
            <a:r>
              <a:rPr lang="he-IL" sz="1600" b="1" dirty="0" smtClean="0">
                <a:solidFill>
                  <a:schemeClr val="accent3"/>
                </a:solidFill>
              </a:rPr>
              <a:t>חיסון פעיל </a:t>
            </a:r>
            <a:r>
              <a:rPr lang="he-IL" sz="1600" dirty="0" smtClean="0">
                <a:solidFill>
                  <a:prstClr val="black"/>
                </a:solidFill>
              </a:rPr>
              <a:t>שנועד למנוע מחלות.</a:t>
            </a:r>
          </a:p>
          <a:p>
            <a:pPr eaLnBrk="1" hangingPunct="1">
              <a:defRPr/>
            </a:pPr>
            <a:r>
              <a:rPr lang="he-IL" sz="1600" dirty="0" smtClean="0">
                <a:solidFill>
                  <a:prstClr val="black"/>
                </a:solidFill>
              </a:rPr>
              <a:t>לדוגמה: </a:t>
            </a:r>
            <a:r>
              <a:rPr lang="he-IL" sz="1600" u="sng" dirty="0" smtClean="0">
                <a:solidFill>
                  <a:prstClr val="black"/>
                </a:solidFill>
              </a:rPr>
              <a:t>חיסון נגד פוליו </a:t>
            </a:r>
            <a:r>
              <a:rPr lang="he-IL" sz="1600" dirty="0" smtClean="0">
                <a:solidFill>
                  <a:srgbClr val="000000"/>
                </a:solidFill>
              </a:rPr>
              <a:t>–</a:t>
            </a:r>
            <a:r>
              <a:rPr lang="he-IL" sz="1600" u="sng" dirty="0" smtClean="0">
                <a:solidFill>
                  <a:prstClr val="black"/>
                </a:solidFill>
              </a:rPr>
              <a:t> מחלת שיתוק ילדים</a:t>
            </a:r>
            <a:r>
              <a:rPr lang="he-IL" sz="1600" dirty="0" smtClean="0">
                <a:solidFill>
                  <a:prstClr val="black"/>
                </a:solidFill>
              </a:rPr>
              <a:t>. </a:t>
            </a:r>
            <a:endParaRPr lang="he-IL" sz="1600" dirty="0" smtClean="0">
              <a:solidFill>
                <a:srgbClr val="000000"/>
              </a:solidFill>
            </a:endParaRPr>
          </a:p>
          <a:p>
            <a:pPr eaLnBrk="1" hangingPunct="1">
              <a:defRPr/>
            </a:pPr>
            <a:endParaRPr lang="he-IL" sz="1600" dirty="0" smtClean="0">
              <a:solidFill>
                <a:srgbClr val="000000"/>
              </a:solidFill>
            </a:endParaRPr>
          </a:p>
          <a:p>
            <a:pPr eaLnBrk="1" hangingPunct="1">
              <a:defRPr/>
            </a:pPr>
            <a:endParaRPr lang="he-IL" b="1" dirty="0" smtClean="0">
              <a:solidFill>
                <a:srgbClr val="FF6600"/>
              </a:solidFill>
            </a:endParaRPr>
          </a:p>
          <a:p>
            <a:pPr eaLnBrk="1" hangingPunct="1">
              <a:defRPr/>
            </a:pPr>
            <a:endParaRPr lang="he-IL" b="1" dirty="0">
              <a:solidFill>
                <a:srgbClr val="FF6600"/>
              </a:solidFill>
            </a:endParaRPr>
          </a:p>
          <a:p>
            <a:pPr eaLnBrk="1" hangingPunct="1">
              <a:defRPr/>
            </a:pPr>
            <a:endParaRPr lang="he-IL" b="1" dirty="0" smtClean="0">
              <a:solidFill>
                <a:srgbClr val="FF6600"/>
              </a:solidFill>
            </a:endParaRPr>
          </a:p>
          <a:p>
            <a:pPr eaLnBrk="1" hangingPunct="1">
              <a:defRPr/>
            </a:pPr>
            <a:endParaRPr lang="he-IL" dirty="0">
              <a:solidFill>
                <a:srgbClr val="000000"/>
              </a:solidFill>
            </a:endParaRPr>
          </a:p>
          <a:p>
            <a:pPr eaLnBrk="1" hangingPunct="1">
              <a:defRPr/>
            </a:pPr>
            <a:endParaRPr lang="he-IL" dirty="0" smtClean="0">
              <a:solidFill>
                <a:srgbClr val="000000"/>
              </a:solidFill>
            </a:endParaRPr>
          </a:p>
          <a:p>
            <a:pPr eaLnBrk="1" hangingPunct="1">
              <a:defRPr/>
            </a:pPr>
            <a:endParaRPr lang="he-IL" dirty="0">
              <a:solidFill>
                <a:srgbClr val="000000"/>
              </a:solidFill>
            </a:endParaRPr>
          </a:p>
          <a:p>
            <a:pPr eaLnBrk="1" hangingPunct="1">
              <a:defRPr/>
            </a:pPr>
            <a:endParaRPr lang="he-IL" b="1" dirty="0">
              <a:solidFill>
                <a:srgbClr val="FF6600"/>
              </a:solidFill>
            </a:endParaRPr>
          </a:p>
          <a:p>
            <a:pPr eaLnBrk="1" hangingPunct="1">
              <a:defRPr/>
            </a:pPr>
            <a:endParaRPr lang="he-IL" b="1" dirty="0" smtClean="0">
              <a:solidFill>
                <a:srgbClr val="FF6600"/>
              </a:solidFill>
            </a:endParaRPr>
          </a:p>
          <a:p>
            <a:pPr eaLnBrk="1" hangingPunct="1">
              <a:defRPr/>
            </a:pPr>
            <a:endParaRPr lang="he-IL" b="1" dirty="0">
              <a:solidFill>
                <a:srgbClr val="FF6600"/>
              </a:solidFill>
            </a:endParaRPr>
          </a:p>
          <a:p>
            <a:pPr eaLnBrk="1" hangingPunct="1">
              <a:defRPr/>
            </a:pPr>
            <a:endParaRPr lang="he-IL" b="1" dirty="0" smtClean="0">
              <a:solidFill>
                <a:srgbClr val="FF6600"/>
              </a:solidFill>
            </a:endParaRPr>
          </a:p>
          <a:p>
            <a:pPr eaLnBrk="1" hangingPunct="1">
              <a:defRPr/>
            </a:pPr>
            <a:endParaRPr lang="he-IL" b="1" dirty="0" smtClean="0">
              <a:solidFill>
                <a:srgbClr val="FF6600"/>
              </a:solidFill>
            </a:endParaRPr>
          </a:p>
          <a:p>
            <a:pPr eaLnBrk="1" hangingPunct="1">
              <a:defRPr/>
            </a:pPr>
            <a:endParaRPr lang="he-IL" b="1" dirty="0" smtClean="0">
              <a:solidFill>
                <a:srgbClr val="FF6600"/>
              </a:solidFill>
            </a:endParaRPr>
          </a:p>
        </p:txBody>
      </p:sp>
      <p:sp>
        <p:nvSpPr>
          <p:cNvPr id="130051"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2F875F35-80AA-4410-8645-C7B6D9FAFB5A}" type="slidenum">
              <a:rPr lang="he-IL" sz="1200">
                <a:solidFill>
                  <a:srgbClr val="A6A6A6"/>
                </a:solidFill>
              </a:rPr>
              <a:pPr algn="l" eaLnBrk="1" hangingPunct="1"/>
              <a:t>14</a:t>
            </a:fld>
            <a:endParaRPr lang="he-IL" sz="1200">
              <a:solidFill>
                <a:srgbClr val="A6A6A6"/>
              </a:solidFill>
            </a:endParaRPr>
          </a:p>
        </p:txBody>
      </p:sp>
      <p:sp>
        <p:nvSpPr>
          <p:cNvPr id="8" name="Rectangle 3"/>
          <p:cNvSpPr/>
          <p:nvPr/>
        </p:nvSpPr>
        <p:spPr>
          <a:xfrm>
            <a:off x="374650"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0053"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הנדסה גנטית – יישומים בתחום הרפואה: ייצור תרכיבי חיסון</a:t>
            </a:r>
            <a:endParaRPr lang="he-IL" sz="1800" smtClean="0">
              <a:solidFill>
                <a:srgbClr val="FF6600"/>
              </a:solidFill>
            </a:endParaRPr>
          </a:p>
        </p:txBody>
      </p:sp>
      <p:sp>
        <p:nvSpPr>
          <p:cNvPr id="130054" name="מלבן 10"/>
          <p:cNvSpPr>
            <a:spLocks noChangeArrowheads="1"/>
          </p:cNvSpPr>
          <p:nvPr/>
        </p:nvSpPr>
        <p:spPr bwMode="auto">
          <a:xfrm>
            <a:off x="4614863" y="2970213"/>
            <a:ext cx="17049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000000"/>
                </a:solidFill>
                <a:hlinkClick r:id="rId3"/>
              </a:rPr>
              <a:t>Imprensalauro/FLIKER</a:t>
            </a:r>
            <a:endParaRPr lang="he-IL" sz="1100">
              <a:solidFill>
                <a:srgbClr val="000000"/>
              </a:solidFill>
            </a:endParaRPr>
          </a:p>
        </p:txBody>
      </p:sp>
      <p:sp>
        <p:nvSpPr>
          <p:cNvPr id="130055" name="מלבן 20"/>
          <p:cNvSpPr>
            <a:spLocks noChangeArrowheads="1"/>
          </p:cNvSpPr>
          <p:nvPr/>
        </p:nvSpPr>
        <p:spPr bwMode="auto">
          <a:xfrm>
            <a:off x="7294563" y="1522413"/>
            <a:ext cx="14303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a:solidFill>
                  <a:srgbClr val="000000"/>
                </a:solidFill>
              </a:rPr>
              <a:t>החיסון נגד שיתוק ילדים ניתן דרך הפה</a:t>
            </a:r>
          </a:p>
        </p:txBody>
      </p:sp>
      <p:sp>
        <p:nvSpPr>
          <p:cNvPr id="17" name="מלבן 21"/>
          <p:cNvSpPr>
            <a:spLocks noChangeArrowheads="1"/>
          </p:cNvSpPr>
          <p:nvPr/>
        </p:nvSpPr>
        <p:spPr bwMode="auto">
          <a:xfrm>
            <a:off x="1662113" y="1492250"/>
            <a:ext cx="2641600" cy="1076325"/>
          </a:xfrm>
          <a:prstGeom prst="rect">
            <a:avLst/>
          </a:prstGeom>
          <a:noFill/>
          <a:ln>
            <a:noFill/>
          </a:ln>
          <a:extLst/>
        </p:spPr>
        <p:txBody>
          <a:bodyPr>
            <a:spAutoFit/>
          </a:bodyPr>
          <a:lstStyle/>
          <a:p>
            <a:pPr>
              <a:defRPr/>
            </a:pPr>
            <a:r>
              <a:rPr lang="he-IL" sz="1600" b="1" dirty="0">
                <a:solidFill>
                  <a:schemeClr val="accent3"/>
                </a:solidFill>
              </a:rPr>
              <a:t>תכולת החיסון</a:t>
            </a:r>
          </a:p>
          <a:p>
            <a:pPr>
              <a:defRPr/>
            </a:pPr>
            <a:r>
              <a:rPr lang="he-IL" sz="1600" dirty="0">
                <a:solidFill>
                  <a:srgbClr val="000000"/>
                </a:solidFill>
              </a:rPr>
              <a:t>החיסון מכיל את הגורם </a:t>
            </a:r>
          </a:p>
          <a:p>
            <a:pPr>
              <a:defRPr/>
            </a:pPr>
            <a:r>
              <a:rPr lang="he-IL" sz="1600" dirty="0">
                <a:solidFill>
                  <a:srgbClr val="000000"/>
                </a:solidFill>
              </a:rPr>
              <a:t>למחלה – נגיף הפוליו </a:t>
            </a:r>
          </a:p>
          <a:p>
            <a:pPr>
              <a:defRPr/>
            </a:pPr>
            <a:r>
              <a:rPr lang="he-IL" sz="1600" u="sng" dirty="0">
                <a:solidFill>
                  <a:srgbClr val="000000"/>
                </a:solidFill>
              </a:rPr>
              <a:t>כשהוא מומת או מוחלש</a:t>
            </a:r>
            <a:r>
              <a:rPr lang="he-IL" sz="1600" dirty="0">
                <a:solidFill>
                  <a:srgbClr val="000000"/>
                </a:solidFill>
              </a:rPr>
              <a:t>.</a:t>
            </a:r>
          </a:p>
        </p:txBody>
      </p:sp>
      <p:pic>
        <p:nvPicPr>
          <p:cNvPr id="13005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413" y="1239838"/>
            <a:ext cx="26368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מלבן 21"/>
          <p:cNvSpPr>
            <a:spLocks noChangeArrowheads="1"/>
          </p:cNvSpPr>
          <p:nvPr/>
        </p:nvSpPr>
        <p:spPr bwMode="auto">
          <a:xfrm>
            <a:off x="909638" y="3197225"/>
            <a:ext cx="7537450" cy="1816100"/>
          </a:xfrm>
          <a:prstGeom prst="rect">
            <a:avLst/>
          </a:prstGeom>
          <a:noFill/>
          <a:ln>
            <a:noFill/>
          </a:ln>
          <a:extLst/>
        </p:spPr>
        <p:txBody>
          <a:bodyPr>
            <a:spAutoFit/>
          </a:bodyPr>
          <a:lstStyle/>
          <a:p>
            <a:pPr>
              <a:defRPr/>
            </a:pPr>
            <a:r>
              <a:rPr lang="he-IL" sz="1600" b="1" dirty="0">
                <a:solidFill>
                  <a:schemeClr val="accent3"/>
                </a:solidFill>
              </a:rPr>
              <a:t>מטרת החיסון</a:t>
            </a:r>
          </a:p>
          <a:p>
            <a:pPr>
              <a:defRPr/>
            </a:pPr>
            <a:r>
              <a:rPr lang="he-IL" sz="1600" dirty="0">
                <a:solidFill>
                  <a:srgbClr val="000000"/>
                </a:solidFill>
              </a:rPr>
              <a:t>נגד הנגיפים תתעורר תגובה חיסונית ראשונית. ייווצרו בגוף תאי זיכרון ייחודיים לנגיף, הנשארים בגוף לאורך שנים </a:t>
            </a:r>
            <a:r>
              <a:rPr lang="he-IL" sz="1600" dirty="0"/>
              <a:t>רבות.</a:t>
            </a:r>
          </a:p>
          <a:p>
            <a:pPr>
              <a:defRPr/>
            </a:pPr>
            <a:r>
              <a:rPr lang="he-IL" sz="1600" dirty="0"/>
              <a:t>אם הנגיף יחדור שוב לגוף, תאי הזיכרון יגיבו תגובת חיסון שניונית: הם יגרמו ליצירת נוגדנים ותאי הרג מהר יותר ובכמות גדולה יותר מאשר בתגובה הראשונית. </a:t>
            </a:r>
          </a:p>
          <a:p>
            <a:pPr>
              <a:defRPr/>
            </a:pPr>
            <a:r>
              <a:rPr lang="he-IL" sz="1600" dirty="0"/>
              <a:t>עקב התגובה החזקה והמהירה לא יצליח הנגיף להתרבות בגוף ולגרום למחלה.</a:t>
            </a:r>
          </a:p>
          <a:p>
            <a:pPr>
              <a:defRPr/>
            </a:pPr>
            <a:endParaRPr lang="he-IL" sz="1600" dirty="0"/>
          </a:p>
        </p:txBody>
      </p:sp>
      <p:sp>
        <p:nvSpPr>
          <p:cNvPr id="13" name="מלבן 12"/>
          <p:cNvSpPr>
            <a:spLocks noChangeArrowheads="1"/>
          </p:cNvSpPr>
          <p:nvPr/>
        </p:nvSpPr>
        <p:spPr bwMode="auto">
          <a:xfrm>
            <a:off x="896938" y="4941888"/>
            <a:ext cx="7537450" cy="830262"/>
          </a:xfrm>
          <a:prstGeom prst="rect">
            <a:avLst/>
          </a:prstGeom>
          <a:noFill/>
          <a:ln>
            <a:noFill/>
          </a:ln>
          <a:extLst/>
        </p:spPr>
        <p:txBody>
          <a:bodyPr>
            <a:spAutoFit/>
          </a:bodyPr>
          <a:lstStyle/>
          <a:p>
            <a:pPr>
              <a:defRPr/>
            </a:pPr>
            <a:r>
              <a:rPr lang="he-IL" sz="1600" b="1" dirty="0">
                <a:solidFill>
                  <a:schemeClr val="accent3"/>
                </a:solidFill>
              </a:rPr>
              <a:t>הסיכון בחיסון</a:t>
            </a:r>
          </a:p>
          <a:p>
            <a:pPr>
              <a:defRPr/>
            </a:pPr>
            <a:r>
              <a:rPr lang="he-IL" sz="1600" dirty="0">
                <a:solidFill>
                  <a:srgbClr val="000000"/>
                </a:solidFill>
              </a:rPr>
              <a:t>יש </a:t>
            </a:r>
            <a:r>
              <a:rPr lang="he-IL" sz="1600" dirty="0"/>
              <a:t>סיכון (אמנם קטן מאוד) שהנגיפים לא יומתו או יוחלשו כהלכה, ואז החיסון עצמו יגרום למחלה (שתוצאותיה הרות </a:t>
            </a:r>
            <a:r>
              <a:rPr lang="he-IL" sz="1600" dirty="0">
                <a:solidFill>
                  <a:srgbClr val="000000"/>
                </a:solidFill>
              </a:rPr>
              <a:t>אסון: שיתוק).</a:t>
            </a:r>
          </a:p>
        </p:txBody>
      </p:sp>
      <p:sp>
        <p:nvSpPr>
          <p:cNvPr id="18" name="מלבן 17"/>
          <p:cNvSpPr>
            <a:spLocks noChangeArrowheads="1"/>
          </p:cNvSpPr>
          <p:nvPr/>
        </p:nvSpPr>
        <p:spPr bwMode="auto">
          <a:xfrm>
            <a:off x="846138" y="5910263"/>
            <a:ext cx="7537450" cy="831850"/>
          </a:xfrm>
          <a:prstGeom prst="rect">
            <a:avLst/>
          </a:prstGeom>
          <a:noFill/>
          <a:ln>
            <a:noFill/>
          </a:ln>
          <a:extLst/>
        </p:spPr>
        <p:txBody>
          <a:bodyPr>
            <a:spAutoFit/>
          </a:bodyPr>
          <a:lstStyle/>
          <a:p>
            <a:pPr>
              <a:defRPr/>
            </a:pPr>
            <a:r>
              <a:rPr lang="he-IL" sz="1600" b="1" dirty="0">
                <a:solidFill>
                  <a:schemeClr val="accent3"/>
                </a:solidFill>
              </a:rPr>
              <a:t>פתרון אפשרי</a:t>
            </a:r>
          </a:p>
          <a:p>
            <a:pPr>
              <a:defRPr/>
            </a:pPr>
            <a:r>
              <a:rPr lang="he-IL" sz="1600" dirty="0"/>
              <a:t>לא לשים בחיסון נגיפים שלמים אלא רק את חלבוני המעטפת שלהם</a:t>
            </a:r>
          </a:p>
          <a:p>
            <a:pPr>
              <a:defRPr/>
            </a:pPr>
            <a:r>
              <a:rPr lang="he-IL" sz="1600" b="1" u="sng" dirty="0"/>
              <a:t>את החלבונים מפיקים </a:t>
            </a:r>
            <a:r>
              <a:rPr lang="he-IL" sz="1600" b="1" u="sng" dirty="0">
                <a:solidFill>
                  <a:srgbClr val="000000"/>
                </a:solidFill>
              </a:rPr>
              <a:t>בשיטות של הנדסה גנטית </a:t>
            </a:r>
            <a:r>
              <a:rPr lang="he-IL" sz="1600" dirty="0">
                <a:solidFill>
                  <a:srgbClr val="000000"/>
                </a:solidFill>
              </a:rPr>
              <a:t>– ועל כך בשאלה הבאה.</a:t>
            </a:r>
          </a:p>
        </p:txBody>
      </p:sp>
      <p:pic>
        <p:nvPicPr>
          <p:cNvPr id="130061" name="תמונה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850" y="1185863"/>
            <a:ext cx="17621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8850" y="6034088"/>
            <a:ext cx="3905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3" name="תמונה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2938" y="5599113"/>
            <a:ext cx="8810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כפל 3"/>
          <p:cNvSpPr/>
          <p:nvPr/>
        </p:nvSpPr>
        <p:spPr>
          <a:xfrm>
            <a:off x="366713" y="5556250"/>
            <a:ext cx="1536700" cy="1030288"/>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6" name="מחבר חץ ישר 5"/>
          <p:cNvCxnSpPr/>
          <p:nvPr/>
        </p:nvCxnSpPr>
        <p:spPr>
          <a:xfrm>
            <a:off x="1662113" y="6227763"/>
            <a:ext cx="4492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0688" y="620713"/>
            <a:ext cx="8183562" cy="22891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3:</a:t>
            </a:r>
          </a:p>
          <a:p>
            <a:pPr eaLnBrk="1" hangingPunct="1">
              <a:defRPr/>
            </a:pPr>
            <a:r>
              <a:rPr lang="he-IL" dirty="0" smtClean="0">
                <a:solidFill>
                  <a:schemeClr val="tx2"/>
                </a:solidFill>
              </a:rPr>
              <a:t>בהנדסה גנטית אפשר להחדיר את הגנים המקודדים את חלבוני המעטפת של נגיף שיתוק ילדים לחיידק </a:t>
            </a:r>
            <a:r>
              <a:rPr lang="en-US" dirty="0" smtClean="0">
                <a:solidFill>
                  <a:schemeClr val="tx2"/>
                </a:solidFill>
              </a:rPr>
              <a:t>E.coli</a:t>
            </a:r>
            <a:r>
              <a:rPr lang="he-IL" dirty="0" smtClean="0">
                <a:solidFill>
                  <a:schemeClr val="tx2"/>
                </a:solidFill>
              </a:rPr>
              <a:t>.</a:t>
            </a:r>
          </a:p>
          <a:p>
            <a:pPr eaLnBrk="1" hangingPunct="1">
              <a:defRPr/>
            </a:pPr>
            <a:r>
              <a:rPr lang="he-IL" dirty="0" smtClean="0">
                <a:solidFill>
                  <a:schemeClr val="tx2"/>
                </a:solidFill>
              </a:rPr>
              <a:t>א. הסבירו כיצד </a:t>
            </a:r>
            <a:r>
              <a:rPr lang="en-US" dirty="0" smtClean="0">
                <a:solidFill>
                  <a:schemeClr val="tx2"/>
                </a:solidFill>
              </a:rPr>
              <a:t>E.coli </a:t>
            </a:r>
            <a:r>
              <a:rPr lang="he-IL" dirty="0" smtClean="0">
                <a:solidFill>
                  <a:schemeClr val="tx2"/>
                </a:solidFill>
              </a:rPr>
              <a:t> ש"יהונדס" בדרך זו יוכל לשמש להפקת חיסון פעיל נגד שיתוק ילדים?</a:t>
            </a:r>
          </a:p>
          <a:p>
            <a:pPr eaLnBrk="1" hangingPunct="1">
              <a:defRPr/>
            </a:pPr>
            <a:r>
              <a:rPr lang="he-IL" dirty="0" smtClean="0">
                <a:solidFill>
                  <a:schemeClr val="tx2"/>
                </a:solidFill>
              </a:rPr>
              <a:t>ב. מה היתרון של חיסון בעזרת </a:t>
            </a:r>
            <a:r>
              <a:rPr lang="en-US" dirty="0" smtClean="0">
                <a:solidFill>
                  <a:schemeClr val="tx2"/>
                </a:solidFill>
              </a:rPr>
              <a:t>E.coli </a:t>
            </a:r>
            <a:r>
              <a:rPr lang="he-IL" dirty="0" smtClean="0">
                <a:solidFill>
                  <a:schemeClr val="tx2"/>
                </a:solidFill>
              </a:rPr>
              <a:t> "מהונדס" לעומת חיסון בנגיף מוחלש של שיתוק ילדים?</a:t>
            </a:r>
          </a:p>
          <a:p>
            <a:pPr eaLnBrk="1" hangingPunct="1">
              <a:defRPr/>
            </a:pPr>
            <a:endParaRPr lang="he-IL" dirty="0" smtClean="0">
              <a:solidFill>
                <a:srgbClr val="1F497D"/>
              </a:solidFill>
            </a:endParaRPr>
          </a:p>
        </p:txBody>
      </p:sp>
      <p:sp>
        <p:nvSpPr>
          <p:cNvPr id="131075"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D8A27826-53A0-4D45-A363-A7A162FCD01F}" type="slidenum">
              <a:rPr lang="he-IL" sz="1200">
                <a:solidFill>
                  <a:srgbClr val="A6A6A6"/>
                </a:solidFill>
              </a:rPr>
              <a:pPr algn="l" eaLnBrk="1" hangingPunct="1"/>
              <a:t>15</a:t>
            </a:fld>
            <a:endParaRPr lang="he-IL" sz="1200">
              <a:solidFill>
                <a:srgbClr val="A6A6A6"/>
              </a:solidFill>
            </a:endParaRPr>
          </a:p>
        </p:txBody>
      </p:sp>
      <p:sp>
        <p:nvSpPr>
          <p:cNvPr id="9"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1077" name="כותרת 6"/>
          <p:cNvSpPr>
            <a:spLocks noGrp="1"/>
          </p:cNvSpPr>
          <p:nvPr>
            <p:ph type="title" idx="4294967295"/>
          </p:nvPr>
        </p:nvSpPr>
        <p:spPr bwMode="auto">
          <a:xfrm>
            <a:off x="357188" y="131763"/>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שאלה 3: יצירת תרכיב חיסון נגד שיתוק ילדים בהנדסה גנטית</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D55B17C8-AF03-496C-84D6-521669C3B23E}" type="slidenum">
              <a:rPr lang="he-IL" sz="1200">
                <a:solidFill>
                  <a:srgbClr val="A6A6A6"/>
                </a:solidFill>
              </a:rPr>
              <a:pPr algn="l" eaLnBrk="1" hangingPunct="1"/>
              <a:t>16</a:t>
            </a:fld>
            <a:endParaRPr lang="he-IL" sz="1200">
              <a:solidFill>
                <a:srgbClr val="A6A6A6"/>
              </a:solidFill>
            </a:endParaRPr>
          </a:p>
        </p:txBody>
      </p:sp>
      <p:sp>
        <p:nvSpPr>
          <p:cNvPr id="9"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2100" name="כותרת 6"/>
          <p:cNvSpPr>
            <a:spLocks noGrp="1"/>
          </p:cNvSpPr>
          <p:nvPr>
            <p:ph type="title" idx="4294967295"/>
          </p:nvPr>
        </p:nvSpPr>
        <p:spPr bwMode="auto">
          <a:xfrm>
            <a:off x="357188" y="131763"/>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תשובה</a:t>
            </a:r>
          </a:p>
        </p:txBody>
      </p:sp>
      <p:sp>
        <p:nvSpPr>
          <p:cNvPr id="10" name="Rectangle 12"/>
          <p:cNvSpPr/>
          <p:nvPr/>
        </p:nvSpPr>
        <p:spPr>
          <a:xfrm>
            <a:off x="611188" y="3141663"/>
            <a:ext cx="8072437" cy="31686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lnSpc>
                <a:spcPct val="120000"/>
              </a:lnSpc>
              <a:defRPr/>
            </a:pPr>
            <a:r>
              <a:rPr lang="he-IL" dirty="0">
                <a:solidFill>
                  <a:srgbClr val="000000"/>
                </a:solidFill>
              </a:rPr>
              <a:t>א. </a:t>
            </a:r>
            <a:r>
              <a:rPr lang="he-IL" dirty="0">
                <a:solidFill>
                  <a:schemeClr val="tx1"/>
                </a:solidFill>
              </a:rPr>
              <a:t>החיידק המהונדס ייצור את חלבוני המעטפת של הנגיף. חלבוני המעטפת יופקו מן החיידקים ויוזרקו לאדם (או החיידקים יוזרקו לאדם). בעקבות זאת ייווצרו באדם נוגדנים נגד חלבוני המעטפת של הנגיף וייווצר זיכרון חיסוני. אם האדם יותקף על ידי נגיף שיתוק ילדים, תזהה המערכת החיסונית את חלבוני המעטפת שלו ותתקוף אותו.</a:t>
            </a:r>
          </a:p>
          <a:p>
            <a:pPr>
              <a:lnSpc>
                <a:spcPct val="120000"/>
              </a:lnSpc>
              <a:defRPr/>
            </a:pPr>
            <a:endParaRPr lang="he-IL" dirty="0">
              <a:solidFill>
                <a:schemeClr val="tx1"/>
              </a:solidFill>
            </a:endParaRPr>
          </a:p>
          <a:p>
            <a:pPr>
              <a:lnSpc>
                <a:spcPct val="120000"/>
              </a:lnSpc>
              <a:defRPr/>
            </a:pPr>
            <a:r>
              <a:rPr lang="he-IL" dirty="0">
                <a:solidFill>
                  <a:schemeClr val="tx1"/>
                </a:solidFill>
              </a:rPr>
              <a:t>ב. תרבית של נגיפים מוחלשים עלולה להכיל גם נגיפים שלא הוחלשו או עברו מוטציה ונעשו אלימים. חלבוני המעטפת אינם יכולים להפוך לנגיפים אך הם אנטיגנים של שיתוק ילדים ולכן אין בהם סכנת מחלה.</a:t>
            </a:r>
          </a:p>
        </p:txBody>
      </p:sp>
      <p:sp>
        <p:nvSpPr>
          <p:cNvPr id="7" name="TextBox 6"/>
          <p:cNvSpPr txBox="1"/>
          <p:nvPr/>
        </p:nvSpPr>
        <p:spPr>
          <a:xfrm>
            <a:off x="338138" y="620688"/>
            <a:ext cx="8183562" cy="22891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3:</a:t>
            </a:r>
          </a:p>
          <a:p>
            <a:pPr eaLnBrk="1" hangingPunct="1">
              <a:defRPr/>
            </a:pPr>
            <a:r>
              <a:rPr lang="he-IL" dirty="0" smtClean="0">
                <a:solidFill>
                  <a:schemeClr val="tx2"/>
                </a:solidFill>
              </a:rPr>
              <a:t>בהנדסה גנטית אפשר להחדיר את הגנים המקודדים את חלבוני המעטפת של נגיף שיתוק ילדים לחיידק </a:t>
            </a:r>
            <a:r>
              <a:rPr lang="en-US" dirty="0" smtClean="0">
                <a:solidFill>
                  <a:schemeClr val="tx2"/>
                </a:solidFill>
              </a:rPr>
              <a:t>E.coli</a:t>
            </a:r>
            <a:r>
              <a:rPr lang="he-IL" dirty="0" smtClean="0">
                <a:solidFill>
                  <a:schemeClr val="tx2"/>
                </a:solidFill>
              </a:rPr>
              <a:t>.</a:t>
            </a:r>
          </a:p>
          <a:p>
            <a:pPr eaLnBrk="1" hangingPunct="1">
              <a:defRPr/>
            </a:pPr>
            <a:r>
              <a:rPr lang="he-IL" dirty="0" smtClean="0">
                <a:solidFill>
                  <a:schemeClr val="tx2"/>
                </a:solidFill>
              </a:rPr>
              <a:t>א. הסבירו כיצד </a:t>
            </a:r>
            <a:r>
              <a:rPr lang="en-US" dirty="0" smtClean="0">
                <a:solidFill>
                  <a:schemeClr val="tx2"/>
                </a:solidFill>
              </a:rPr>
              <a:t>E.coli </a:t>
            </a:r>
            <a:r>
              <a:rPr lang="he-IL" dirty="0" smtClean="0">
                <a:solidFill>
                  <a:schemeClr val="tx2"/>
                </a:solidFill>
              </a:rPr>
              <a:t> ש"יהונדס" בדרך זו יוכל לשמש להפקת חיסון פעיל נגד שיתוק ילדים?</a:t>
            </a:r>
          </a:p>
          <a:p>
            <a:pPr eaLnBrk="1" hangingPunct="1">
              <a:defRPr/>
            </a:pPr>
            <a:r>
              <a:rPr lang="he-IL" dirty="0" smtClean="0">
                <a:solidFill>
                  <a:schemeClr val="tx2"/>
                </a:solidFill>
              </a:rPr>
              <a:t>ב. מה היתרון של חיסון בעזרת </a:t>
            </a:r>
            <a:r>
              <a:rPr lang="en-US" dirty="0" smtClean="0">
                <a:solidFill>
                  <a:schemeClr val="tx2"/>
                </a:solidFill>
              </a:rPr>
              <a:t>E.coli </a:t>
            </a:r>
            <a:r>
              <a:rPr lang="he-IL" dirty="0" smtClean="0">
                <a:solidFill>
                  <a:schemeClr val="tx2"/>
                </a:solidFill>
              </a:rPr>
              <a:t> "מהונדס" לעומת חיסון בנגיף מוחלש של שיתוק ילדים?</a:t>
            </a:r>
          </a:p>
          <a:p>
            <a:pPr eaLnBrk="1" hangingPunct="1">
              <a:defRPr/>
            </a:pPr>
            <a:endParaRPr lang="he-IL" dirty="0" smtClean="0">
              <a:solidFill>
                <a:srgbClr val="1F497D"/>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66713" y="549275"/>
            <a:ext cx="8358187" cy="309562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FF6600"/>
                </a:solidFill>
              </a:rPr>
              <a:t>השבחת צמחים חקלאיים (שיפור תכונות קיימות או החדרת תכונות חדשות).</a:t>
            </a:r>
          </a:p>
          <a:p>
            <a:pPr eaLnBrk="1" hangingPunct="1">
              <a:defRPr/>
            </a:pPr>
            <a:r>
              <a:rPr lang="he-IL" b="1" u="sng" dirty="0" smtClean="0">
                <a:solidFill>
                  <a:srgbClr val="FF6600"/>
                </a:solidFill>
              </a:rPr>
              <a:t>המטרות העיקריות</a:t>
            </a:r>
            <a:r>
              <a:rPr lang="he-IL" b="1" dirty="0" smtClean="0">
                <a:solidFill>
                  <a:srgbClr val="FF6600"/>
                </a:solidFill>
              </a:rPr>
              <a:t>: הגדלת כמות היבול ואיכותו.</a:t>
            </a:r>
          </a:p>
        </p:txBody>
      </p:sp>
      <p:sp>
        <p:nvSpPr>
          <p:cNvPr id="133123"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94553788-FFA6-4B42-9294-ED0F59299513}" type="slidenum">
              <a:rPr lang="he-IL" sz="1200">
                <a:solidFill>
                  <a:srgbClr val="A6A6A6"/>
                </a:solidFill>
              </a:rPr>
              <a:pPr algn="l" eaLnBrk="1" hangingPunct="1"/>
              <a:t>17</a:t>
            </a:fld>
            <a:endParaRPr lang="he-IL" sz="1200">
              <a:solidFill>
                <a:srgbClr val="A6A6A6"/>
              </a:solidFill>
            </a:endParaRPr>
          </a:p>
        </p:txBody>
      </p:sp>
      <p:sp>
        <p:nvSpPr>
          <p:cNvPr id="8" name="Rectangle 3"/>
          <p:cNvSpPr/>
          <p:nvPr/>
        </p:nvSpPr>
        <p:spPr>
          <a:xfrm>
            <a:off x="374650"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3125"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הנדסה גנטית – דוגמאות ליישומים: השבחת צמחים</a:t>
            </a:r>
            <a:endParaRPr lang="he-IL" sz="1800" smtClean="0">
              <a:solidFill>
                <a:srgbClr val="FF6600"/>
              </a:solidFill>
            </a:endParaRPr>
          </a:p>
        </p:txBody>
      </p:sp>
      <p:grpSp>
        <p:nvGrpSpPr>
          <p:cNvPr id="133126" name="קבוצה 5"/>
          <p:cNvGrpSpPr>
            <a:grpSpLocks/>
          </p:cNvGrpSpPr>
          <p:nvPr/>
        </p:nvGrpSpPr>
        <p:grpSpPr bwMode="auto">
          <a:xfrm>
            <a:off x="1000125" y="1778000"/>
            <a:ext cx="7099300" cy="3455988"/>
            <a:chOff x="333375" y="3751263"/>
            <a:chExt cx="6588125" cy="2963862"/>
          </a:xfrm>
        </p:grpSpPr>
        <p:pic>
          <p:nvPicPr>
            <p:cNvPr id="133128" name="Picture 2"/>
            <p:cNvPicPr>
              <a:picLocks noChangeAspect="1" noChangeArrowheads="1"/>
            </p:cNvPicPr>
            <p:nvPr/>
          </p:nvPicPr>
          <p:blipFill>
            <a:blip r:embed="rId3">
              <a:extLst>
                <a:ext uri="{28A0092B-C50C-407E-A947-70E740481C1C}">
                  <a14:useLocalDpi xmlns:a14="http://schemas.microsoft.com/office/drawing/2010/main" val="0"/>
                </a:ext>
              </a:extLst>
            </a:blip>
            <a:srcRect l="11719" t="39063" r="15039" b="16992"/>
            <a:stretch>
              <a:fillRect/>
            </a:stretch>
          </p:blipFill>
          <p:spPr bwMode="auto">
            <a:xfrm>
              <a:off x="333375" y="3751263"/>
              <a:ext cx="6588125"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9" name="Picture 2" descr="\\hps\Public\Sheila\p198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6938" y="4267200"/>
              <a:ext cx="8064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0" name="Picture 3" descr="\\hps\Public\Sheila\p198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875" y="5922963"/>
              <a:ext cx="835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1" name="Picture 4" descr="\\hps\Public\Sheila\p198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0588" y="5106988"/>
              <a:ext cx="8318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2" name="Picture 5" descr="\\hps\Public\Sheila\p198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0950" y="5386388"/>
              <a:ext cx="5905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3" name="Picture 6" descr="\\hps\Public\Sheila\p198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2500" y="4500563"/>
              <a:ext cx="10858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4" name="Picture 7" descr="\\hps\Public\Sheila\p198f.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2675" y="6037263"/>
              <a:ext cx="9112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p:cNvSpPr txBox="1"/>
          <p:nvPr/>
        </p:nvSpPr>
        <p:spPr>
          <a:xfrm>
            <a:off x="5745163" y="1417638"/>
            <a:ext cx="2354262" cy="3381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u="sng" kern="0" dirty="0">
                <a:solidFill>
                  <a:prstClr val="black"/>
                </a:solidFill>
                <a:latin typeface="Arial"/>
                <a:cs typeface="Arial"/>
              </a:rPr>
              <a:t>דוגמאות</a:t>
            </a:r>
            <a:r>
              <a:rPr lang="he-IL" sz="1600" kern="0" dirty="0">
                <a:solidFill>
                  <a:prstClr val="black"/>
                </a:solidFill>
                <a:latin typeface="Arial"/>
                <a:cs typeface="Arial"/>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31775" y="577850"/>
            <a:ext cx="8358188" cy="343535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כיום, במקצת הגידולים החקלאיים כגון תירס, משתמשים בצמחים מהונדסים שהוחדר אליהם </a:t>
            </a:r>
          </a:p>
          <a:p>
            <a:pPr eaLnBrk="1" hangingPunct="1">
              <a:defRPr/>
            </a:pPr>
            <a:r>
              <a:rPr lang="he-IL" dirty="0" smtClean="0"/>
              <a:t>גן המקנה להם עמידות בפני מזיקים (חרקים שניזונים מן הצמח וגורמים לירידה בכמות היבול ובאיכותו).</a:t>
            </a:r>
            <a:endParaRPr lang="en-US" dirty="0" smtClean="0"/>
          </a:p>
        </p:txBody>
      </p:sp>
      <p:sp>
        <p:nvSpPr>
          <p:cNvPr id="134147"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5756397B-F3AC-45CF-9029-EBF9D61946BD}" type="slidenum">
              <a:rPr lang="he-IL" sz="1200">
                <a:solidFill>
                  <a:srgbClr val="A6A6A6"/>
                </a:solidFill>
              </a:rPr>
              <a:pPr algn="l" eaLnBrk="1" hangingPunct="1"/>
              <a:t>18</a:t>
            </a:fld>
            <a:endParaRPr lang="he-IL" sz="1200">
              <a:solidFill>
                <a:srgbClr val="A6A6A6"/>
              </a:solidFill>
            </a:endParaRPr>
          </a:p>
        </p:txBody>
      </p:sp>
      <p:sp>
        <p:nvSpPr>
          <p:cNvPr id="8" name="Rectangle 3"/>
          <p:cNvSpPr/>
          <p:nvPr/>
        </p:nvSpPr>
        <p:spPr>
          <a:xfrm>
            <a:off x="374650"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4149" name="כותרת 12"/>
          <p:cNvSpPr>
            <a:spLocks noGrp="1"/>
          </p:cNvSpPr>
          <p:nvPr>
            <p:ph type="title" idx="4294967295"/>
          </p:nvPr>
        </p:nvSpPr>
        <p:spPr bwMode="auto">
          <a:xfrm>
            <a:off x="457200" y="142875"/>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שימוש בהנדסה גנטית בחקלאות: העברת גנים לצמחים להקניית עמידות נגד מזיקים</a:t>
            </a:r>
            <a:endParaRPr lang="he-IL" sz="1800" smtClean="0">
              <a:solidFill>
                <a:srgbClr val="FF6600"/>
              </a:solidFill>
            </a:endParaRPr>
          </a:p>
        </p:txBody>
      </p:sp>
      <p:sp>
        <p:nvSpPr>
          <p:cNvPr id="134150" name="מלבן 1"/>
          <p:cNvSpPr>
            <a:spLocks noChangeArrowheads="1"/>
          </p:cNvSpPr>
          <p:nvPr/>
        </p:nvSpPr>
        <p:spPr bwMode="auto">
          <a:xfrm>
            <a:off x="250825" y="5942013"/>
            <a:ext cx="8482013" cy="830262"/>
          </a:xfrm>
          <a:prstGeom prst="rect">
            <a:avLst/>
          </a:prstGeom>
          <a:noFill/>
          <a:ln w="9525">
            <a:noFill/>
            <a:miter lim="800000"/>
            <a:headEnd/>
            <a:tailEnd/>
          </a:ln>
        </p:spPr>
        <p:txBody>
          <a:bodyPr>
            <a:spAutoFit/>
          </a:bodyPr>
          <a:lstStyle/>
          <a:p>
            <a:pPr marL="285750" indent="-285750">
              <a:buFont typeface="Arial" pitchFamily="34" charset="0"/>
              <a:buChar char="•"/>
              <a:defRPr/>
            </a:pPr>
            <a:r>
              <a:rPr lang="he-IL" sz="1600" dirty="0"/>
              <a:t>משתמשים </a:t>
            </a:r>
            <a:r>
              <a:rPr lang="he-IL" sz="1600" u="sng" dirty="0"/>
              <a:t>גם בחיידק עצמו בתור מדביר ביולוגי </a:t>
            </a:r>
            <a:r>
              <a:rPr lang="he-IL" sz="1600" dirty="0"/>
              <a:t>בעזרת פיזורו ישירות על הצמחים – על נושא זה ראו פירוט במצגת: מיקרואורגניזמים בשירות האדם חלק ב'. </a:t>
            </a:r>
          </a:p>
          <a:p>
            <a:pPr marL="285750" indent="-285750">
              <a:buFont typeface="Arial" pitchFamily="34" charset="0"/>
              <a:buChar char="•"/>
              <a:defRPr/>
            </a:pPr>
            <a:r>
              <a:rPr lang="he-IL" sz="1600" dirty="0"/>
              <a:t>ראו פירוט על </a:t>
            </a:r>
            <a:r>
              <a:rPr lang="he-IL" sz="1600"/>
              <a:t>הדברה </a:t>
            </a:r>
            <a:r>
              <a:rPr lang="he-IL" sz="1600" smtClean="0"/>
              <a:t>ביולוגית </a:t>
            </a:r>
            <a:r>
              <a:rPr lang="he-IL" sz="1600" dirty="0"/>
              <a:t>והדברה כימית במצגת מיוחדת לנושא זה.</a:t>
            </a:r>
          </a:p>
        </p:txBody>
      </p:sp>
      <p:grpSp>
        <p:nvGrpSpPr>
          <p:cNvPr id="134151" name="קבוצה 11"/>
          <p:cNvGrpSpPr>
            <a:grpSpLocks/>
          </p:cNvGrpSpPr>
          <p:nvPr/>
        </p:nvGrpSpPr>
        <p:grpSpPr bwMode="auto">
          <a:xfrm>
            <a:off x="0" y="1557338"/>
            <a:ext cx="8928100" cy="4248150"/>
            <a:chOff x="-1" y="1556792"/>
            <a:chExt cx="8927977" cy="4248947"/>
          </a:xfrm>
        </p:grpSpPr>
        <p:grpSp>
          <p:nvGrpSpPr>
            <p:cNvPr id="134153" name="קבוצה 5"/>
            <p:cNvGrpSpPr>
              <a:grpSpLocks/>
            </p:cNvGrpSpPr>
            <p:nvPr/>
          </p:nvGrpSpPr>
          <p:grpSpPr bwMode="auto">
            <a:xfrm>
              <a:off x="-1" y="1556792"/>
              <a:ext cx="8927977" cy="3853970"/>
              <a:chOff x="-1" y="1701034"/>
              <a:chExt cx="8927977" cy="3853970"/>
            </a:xfrm>
          </p:grpSpPr>
          <p:pic>
            <p:nvPicPr>
              <p:cNvPr id="134156" name="Picture 7" descr="http://www.ars.usda.gov/is/graphics/photos/sep04/k7188-18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012" y="1717902"/>
                <a:ext cx="3259282" cy="218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upload.wikimedia.org/wikipedia/commons/f/f6/Bacteriarazorback.jpg"/>
              <p:cNvPicPr>
                <a:picLocks noChangeAspect="1" noChangeArrowheads="1"/>
              </p:cNvPicPr>
              <p:nvPr/>
            </p:nvPicPr>
            <p:blipFill>
              <a:blip r:embed="rId4" cstate="print">
                <a:extLst/>
              </a:blip>
              <a:srcRect/>
              <a:stretch>
                <a:fillRect/>
              </a:stretch>
            </p:blipFill>
            <p:spPr bwMode="auto">
              <a:xfrm>
                <a:off x="6246679" y="1701034"/>
                <a:ext cx="2312862" cy="1876775"/>
              </a:xfrm>
              <a:prstGeom prst="rect">
                <a:avLst/>
              </a:prstGeom>
              <a:noFill/>
              <a:ln>
                <a:noFill/>
              </a:ln>
              <a:scene3d>
                <a:camera prst="orthographicFront"/>
                <a:lightRig rig="threePt" dir="t"/>
              </a:scene3d>
              <a:sp3d>
                <a:bevelT/>
              </a:sp3d>
              <a:extLst/>
            </p:spPr>
          </p:pic>
          <p:sp>
            <p:nvSpPr>
              <p:cNvPr id="134158" name="מלבן 1"/>
              <p:cNvSpPr>
                <a:spLocks noChangeArrowheads="1"/>
              </p:cNvSpPr>
              <p:nvPr/>
            </p:nvSpPr>
            <p:spPr bwMode="auto">
              <a:xfrm>
                <a:off x="6261237" y="3492998"/>
                <a:ext cx="2328726" cy="36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cs typeface="Times New Roman" pitchFamily="18" charset="0"/>
                  </a:rPr>
                  <a:t> </a:t>
                </a:r>
                <a:r>
                  <a:rPr lang="he-IL" sz="1100">
                    <a:latin typeface="Calibri" pitchFamily="34" charset="0"/>
                    <a:cs typeface="Times New Roman" pitchFamily="18" charset="0"/>
                  </a:rPr>
                  <a:t>©</a:t>
                </a:r>
                <a:r>
                  <a:rPr lang="en-US">
                    <a:latin typeface="Calibri" pitchFamily="34" charset="0"/>
                    <a:cs typeface="Times New Roman" pitchFamily="18" charset="0"/>
                  </a:rPr>
                  <a:t> </a:t>
                </a:r>
                <a:r>
                  <a:rPr lang="en-US" sz="1100">
                    <a:latin typeface="Calibri" pitchFamily="34" charset="0"/>
                    <a:cs typeface="Times New Roman" pitchFamily="18" charset="0"/>
                  </a:rPr>
                  <a:t>Anlace at </a:t>
                </a:r>
                <a:r>
                  <a:rPr lang="en-US" sz="1100" u="sng">
                    <a:solidFill>
                      <a:srgbClr val="0000FF"/>
                    </a:solidFill>
                    <a:latin typeface="Calibri" pitchFamily="34" charset="0"/>
                    <a:cs typeface="Times New Roman" pitchFamily="18" charset="0"/>
                    <a:hlinkClick r:id="rId5"/>
                  </a:rPr>
                  <a:t>Wikimedia commo</a:t>
                </a:r>
                <a:r>
                  <a:rPr lang="en-US" u="sng">
                    <a:solidFill>
                      <a:srgbClr val="0000FF"/>
                    </a:solidFill>
                    <a:latin typeface="Calibri" pitchFamily="34" charset="0"/>
                    <a:cs typeface="Times New Roman" pitchFamily="18" charset="0"/>
                    <a:hlinkClick r:id="rId5"/>
                  </a:rPr>
                  <a:t>ns</a:t>
                </a:r>
                <a:endParaRPr lang="he-IL"/>
              </a:p>
            </p:txBody>
          </p:sp>
          <p:sp>
            <p:nvSpPr>
              <p:cNvPr id="134159" name="מלבן 2"/>
              <p:cNvSpPr>
                <a:spLocks noChangeArrowheads="1"/>
              </p:cNvSpPr>
              <p:nvPr/>
            </p:nvSpPr>
            <p:spPr bwMode="auto">
              <a:xfrm>
                <a:off x="4356039" y="3860439"/>
                <a:ext cx="4571937" cy="924098"/>
              </a:xfrm>
              <a:prstGeom prst="rect">
                <a:avLst/>
              </a:prstGeom>
              <a:noFill/>
              <a:ln w="9525">
                <a:noFill/>
                <a:miter lim="800000"/>
                <a:headEnd/>
                <a:tailEnd/>
              </a:ln>
            </p:spPr>
            <p:txBody>
              <a:bodyPr>
                <a:spAutoFit/>
              </a:bodyPr>
              <a:lstStyle/>
              <a:p>
                <a:pPr>
                  <a:defRPr/>
                </a:pPr>
                <a:r>
                  <a:rPr lang="he-IL" dirty="0">
                    <a:solidFill>
                      <a:srgbClr val="000000"/>
                    </a:solidFill>
                  </a:rPr>
                  <a:t>1. החיידק בצילוס תרינגינסיס (</a:t>
                </a:r>
                <a:r>
                  <a:rPr lang="en-US" dirty="0">
                    <a:solidFill>
                      <a:srgbClr val="000000"/>
                    </a:solidFill>
                  </a:rPr>
                  <a:t>Bt</a:t>
                </a:r>
                <a:r>
                  <a:rPr lang="he-IL" dirty="0"/>
                  <a:t>) הוא </a:t>
                </a:r>
              </a:p>
              <a:p>
                <a:pPr>
                  <a:defRPr/>
                </a:pPr>
                <a:r>
                  <a:rPr lang="he-IL" dirty="0"/>
                  <a:t>מייצר הרעלן הגורם למותם של חרקים, </a:t>
                </a:r>
              </a:p>
              <a:p>
                <a:pPr>
                  <a:defRPr/>
                </a:pPr>
                <a:r>
                  <a:rPr lang="he-IL" dirty="0"/>
                  <a:t>הניזונים ממזון המכיל את החיידק.</a:t>
                </a:r>
              </a:p>
            </p:txBody>
          </p:sp>
          <p:sp>
            <p:nvSpPr>
              <p:cNvPr id="134160" name="מלבן 10"/>
              <p:cNvSpPr>
                <a:spLocks noChangeArrowheads="1"/>
              </p:cNvSpPr>
              <p:nvPr/>
            </p:nvSpPr>
            <p:spPr bwMode="auto">
              <a:xfrm>
                <a:off x="3481733" y="1701034"/>
                <a:ext cx="27216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000000"/>
                    </a:solidFill>
                  </a:rPr>
                  <a:t>2. </a:t>
                </a:r>
              </a:p>
              <a:p>
                <a:r>
                  <a:rPr lang="he-IL">
                    <a:solidFill>
                      <a:srgbClr val="000000"/>
                    </a:solidFill>
                  </a:rPr>
                  <a:t>העבירו את הגן </a:t>
                </a:r>
              </a:p>
              <a:p>
                <a:r>
                  <a:rPr lang="he-IL">
                    <a:solidFill>
                      <a:srgbClr val="000000"/>
                    </a:solidFill>
                  </a:rPr>
                  <a:t>המקדד ליצירת הרעלן</a:t>
                </a:r>
              </a:p>
              <a:p>
                <a:r>
                  <a:rPr lang="he-IL">
                    <a:solidFill>
                      <a:srgbClr val="000000"/>
                    </a:solidFill>
                  </a:rPr>
                  <a:t>מן החיידק לצמחי תירס.</a:t>
                </a:r>
                <a:endParaRPr lang="he-IL"/>
              </a:p>
            </p:txBody>
          </p:sp>
          <p:sp>
            <p:nvSpPr>
              <p:cNvPr id="134161" name="מלבן 3"/>
              <p:cNvSpPr>
                <a:spLocks noChangeArrowheads="1"/>
              </p:cNvSpPr>
              <p:nvPr/>
            </p:nvSpPr>
            <p:spPr bwMode="auto">
              <a:xfrm>
                <a:off x="-1" y="4077322"/>
                <a:ext cx="4007019" cy="147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t>3. התוצאה: הצמח המהונדס מייצר בעצמו את הרעלן וקוטל את המזיקים התוקפים אותו. </a:t>
                </a:r>
                <a:r>
                  <a:rPr lang="he-IL">
                    <a:solidFill>
                      <a:srgbClr val="000000"/>
                    </a:solidFill>
                  </a:rPr>
                  <a:t>הרעלן קטלני לחרקים המזיקים, </a:t>
                </a:r>
              </a:p>
              <a:p>
                <a:r>
                  <a:rPr lang="he-IL">
                    <a:solidFill>
                      <a:srgbClr val="000000"/>
                    </a:solidFill>
                  </a:rPr>
                  <a:t>אך אינו פוגע בבני אדם ולכן אין חשש </a:t>
                </a:r>
              </a:p>
              <a:p>
                <a:r>
                  <a:rPr lang="he-IL">
                    <a:solidFill>
                      <a:srgbClr val="000000"/>
                    </a:solidFill>
                  </a:rPr>
                  <a:t>לאכול את התירס.</a:t>
                </a:r>
              </a:p>
            </p:txBody>
          </p:sp>
        </p:grpSp>
        <p:sp>
          <p:nvSpPr>
            <p:cNvPr id="134154" name="מלבן 4"/>
            <p:cNvSpPr>
              <a:spLocks noChangeArrowheads="1"/>
            </p:cNvSpPr>
            <p:nvPr/>
          </p:nvSpPr>
          <p:spPr bwMode="auto">
            <a:xfrm>
              <a:off x="2123727" y="5436318"/>
              <a:ext cx="6637253" cy="3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a:solidFill>
                    <a:srgbClr val="000000"/>
                  </a:solidFill>
                </a:rPr>
                <a:t>היתרון</a:t>
              </a:r>
              <a:r>
                <a:rPr lang="he-IL">
                  <a:solidFill>
                    <a:srgbClr val="000000"/>
                  </a:solidFill>
                </a:rPr>
                <a:t>: אין צורך להשתמש בחומרי הדברה, הגורמים  נזק לסביבה. </a:t>
              </a:r>
              <a:endParaRPr lang="he-IL"/>
            </a:p>
          </p:txBody>
        </p:sp>
        <p:sp>
          <p:nvSpPr>
            <p:cNvPr id="7" name="חץ שמאלה 6"/>
            <p:cNvSpPr/>
            <p:nvPr/>
          </p:nvSpPr>
          <p:spPr>
            <a:xfrm>
              <a:off x="3911545" y="2706358"/>
              <a:ext cx="2301843" cy="290567"/>
            </a:xfrm>
            <a:prstGeom prst="lef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134152" name="מלבן 2"/>
          <p:cNvSpPr>
            <a:spLocks noChangeArrowheads="1"/>
          </p:cNvSpPr>
          <p:nvPr/>
        </p:nvSpPr>
        <p:spPr bwMode="auto">
          <a:xfrm>
            <a:off x="652463" y="3716338"/>
            <a:ext cx="33543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a:solidFill>
                  <a:srgbClr val="000000"/>
                </a:solidFill>
                <a:hlinkClick r:id="rId6"/>
              </a:rPr>
              <a:t>Doug Wilson</a:t>
            </a:r>
            <a:r>
              <a:rPr lang="en-US" sz="1000" b="1">
                <a:solidFill>
                  <a:srgbClr val="000000"/>
                </a:solidFill>
                <a:hlinkClick r:id="rId6"/>
              </a:rPr>
              <a:t>K7188-18/usda</a:t>
            </a:r>
            <a:endParaRPr lang="en-US" sz="1000">
              <a:solidFill>
                <a:srgbClr val="000000"/>
              </a:solidFill>
            </a:endParaRPr>
          </a:p>
          <a:p>
            <a:pPr algn="l"/>
            <a:endParaRPr lang="en-US" sz="1100">
              <a:solidFill>
                <a:srgbClr val="000000"/>
              </a:solidFill>
              <a:hlinkClick r:id="rId6"/>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411663" y="1628775"/>
            <a:ext cx="4178300" cy="343535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buFont typeface="Wingdings" pitchFamily="2" charset="2"/>
              <a:buChar char="§"/>
              <a:defRPr/>
            </a:pPr>
            <a:r>
              <a:rPr lang="he-IL" dirty="0" smtClean="0">
                <a:solidFill>
                  <a:prstClr val="black"/>
                </a:solidFill>
              </a:rPr>
              <a:t>עלי צמח מהונדס שהחדירו אליו את הגן ליצירת הרעלן אינם נפגעים מן המזיקים.</a:t>
            </a:r>
          </a:p>
          <a:p>
            <a:pPr marL="285750" indent="-285750" eaLnBrk="1" hangingPunct="1">
              <a:buFont typeface="Wingdings" pitchFamily="2" charset="2"/>
              <a:buChar char="§"/>
              <a:defRPr/>
            </a:pPr>
            <a:endParaRPr lang="he-IL" dirty="0">
              <a:solidFill>
                <a:prstClr val="black"/>
              </a:solidFill>
            </a:endParaRPr>
          </a:p>
          <a:p>
            <a:pPr marL="285750" indent="-285750" eaLnBrk="1" hangingPunct="1">
              <a:buFont typeface="Wingdings" pitchFamily="2" charset="2"/>
              <a:buChar char="§"/>
              <a:defRPr/>
            </a:pPr>
            <a:endParaRPr lang="he-IL" dirty="0" smtClean="0">
              <a:solidFill>
                <a:prstClr val="black"/>
              </a:solidFill>
            </a:endParaRPr>
          </a:p>
          <a:p>
            <a:pPr marL="285750" indent="-285750" eaLnBrk="1" hangingPunct="1">
              <a:buFont typeface="Wingdings" pitchFamily="2" charset="2"/>
              <a:buChar char="§"/>
              <a:defRPr/>
            </a:pPr>
            <a:endParaRPr lang="he-IL" dirty="0">
              <a:solidFill>
                <a:prstClr val="black"/>
              </a:solidFill>
            </a:endParaRPr>
          </a:p>
          <a:p>
            <a:pPr marL="285750" indent="-285750" eaLnBrk="1" hangingPunct="1">
              <a:buFont typeface="Wingdings" pitchFamily="2" charset="2"/>
              <a:buChar char="§"/>
              <a:defRPr/>
            </a:pPr>
            <a:endParaRPr lang="he-IL" dirty="0" smtClean="0">
              <a:solidFill>
                <a:prstClr val="black"/>
              </a:solidFill>
            </a:endParaRPr>
          </a:p>
          <a:p>
            <a:pPr marL="285750" indent="-285750" eaLnBrk="1" hangingPunct="1">
              <a:buFont typeface="Wingdings" pitchFamily="2" charset="2"/>
              <a:buChar char="§"/>
              <a:defRPr/>
            </a:pPr>
            <a:endParaRPr lang="he-IL" dirty="0">
              <a:solidFill>
                <a:prstClr val="black"/>
              </a:solidFill>
            </a:endParaRPr>
          </a:p>
          <a:p>
            <a:pPr marL="285750" indent="-285750" eaLnBrk="1" hangingPunct="1">
              <a:buFont typeface="Wingdings" pitchFamily="2" charset="2"/>
              <a:buChar char="§"/>
              <a:defRPr/>
            </a:pPr>
            <a:endParaRPr lang="he-IL" dirty="0" smtClean="0">
              <a:solidFill>
                <a:prstClr val="black"/>
              </a:solidFill>
            </a:endParaRPr>
          </a:p>
          <a:p>
            <a:pPr marL="285750" indent="-285750" eaLnBrk="1" hangingPunct="1">
              <a:buFont typeface="Wingdings" pitchFamily="2" charset="2"/>
              <a:buChar char="§"/>
              <a:defRPr/>
            </a:pPr>
            <a:endParaRPr lang="he-IL" dirty="0" smtClean="0">
              <a:solidFill>
                <a:prstClr val="black"/>
              </a:solidFill>
            </a:endParaRPr>
          </a:p>
          <a:p>
            <a:pPr marL="285750" indent="-285750" eaLnBrk="1" hangingPunct="1">
              <a:buFont typeface="Wingdings" pitchFamily="2" charset="2"/>
              <a:buChar char="§"/>
              <a:defRPr/>
            </a:pPr>
            <a:endParaRPr lang="he-IL" dirty="0" smtClean="0">
              <a:solidFill>
                <a:prstClr val="black"/>
              </a:solidFill>
            </a:endParaRPr>
          </a:p>
          <a:p>
            <a:pPr marL="285750" indent="-285750" eaLnBrk="1" hangingPunct="1">
              <a:buFont typeface="Wingdings" pitchFamily="2" charset="2"/>
              <a:buChar char="§"/>
              <a:defRPr/>
            </a:pPr>
            <a:r>
              <a:rPr lang="he-IL" dirty="0" smtClean="0">
                <a:solidFill>
                  <a:prstClr val="black"/>
                </a:solidFill>
              </a:rPr>
              <a:t>לעומת זאת עלי צמח רגיל מאותו הסוג, שלא הונדס – נאכלים.</a:t>
            </a:r>
          </a:p>
          <a:p>
            <a:pPr eaLnBrk="1" hangingPunct="1">
              <a:defRPr/>
            </a:pPr>
            <a:endParaRPr lang="he-IL" dirty="0">
              <a:solidFill>
                <a:prstClr val="black"/>
              </a:solidFill>
            </a:endParaRPr>
          </a:p>
          <a:p>
            <a:pPr eaLnBrk="1" hangingPunct="1">
              <a:defRPr/>
            </a:pPr>
            <a:endParaRPr lang="en-US" dirty="0" smtClean="0">
              <a:solidFill>
                <a:prstClr val="black"/>
              </a:solidFill>
            </a:endParaRPr>
          </a:p>
        </p:txBody>
      </p:sp>
      <p:sp>
        <p:nvSpPr>
          <p:cNvPr id="135171"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2FFEF4F4-A7D4-4923-987E-1025D8809315}" type="slidenum">
              <a:rPr lang="he-IL" sz="1200">
                <a:solidFill>
                  <a:srgbClr val="A6A6A6"/>
                </a:solidFill>
              </a:rPr>
              <a:pPr algn="l" eaLnBrk="1" hangingPunct="1"/>
              <a:t>19</a:t>
            </a:fld>
            <a:endParaRPr lang="he-IL" sz="1200">
              <a:solidFill>
                <a:srgbClr val="A6A6A6"/>
              </a:solidFill>
            </a:endParaRPr>
          </a:p>
        </p:txBody>
      </p:sp>
      <p:sp>
        <p:nvSpPr>
          <p:cNvPr id="8" name="Rectangle 3"/>
          <p:cNvSpPr/>
          <p:nvPr/>
        </p:nvSpPr>
        <p:spPr>
          <a:xfrm>
            <a:off x="374650"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5173" name="כותרת 12"/>
          <p:cNvSpPr>
            <a:spLocks noGrp="1"/>
          </p:cNvSpPr>
          <p:nvPr>
            <p:ph type="title" idx="4294967295"/>
          </p:nvPr>
        </p:nvSpPr>
        <p:spPr bwMode="auto">
          <a:xfrm>
            <a:off x="457200" y="142875"/>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שימוש בהנדסה גנטית בחקלאות: העברת גנים לצמחים להקניית עמידות נגד מזיקים</a:t>
            </a:r>
            <a:endParaRPr lang="he-IL" sz="1800" dirty="0" smtClean="0">
              <a:solidFill>
                <a:srgbClr val="FF6600"/>
              </a:solidFill>
            </a:endParaRPr>
          </a:p>
        </p:txBody>
      </p:sp>
      <p:pic>
        <p:nvPicPr>
          <p:cNvPr id="1351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8" y="3740150"/>
            <a:ext cx="28670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809625"/>
            <a:ext cx="28575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755576" y="6381328"/>
            <a:ext cx="3621504" cy="246221"/>
          </a:xfrm>
          <a:prstGeom prst="rect">
            <a:avLst/>
          </a:prstGeom>
        </p:spPr>
        <p:txBody>
          <a:bodyPr wrap="none">
            <a:spAutoFit/>
          </a:bodyPr>
          <a:lstStyle/>
          <a:p>
            <a:r>
              <a:rPr lang="en-US" sz="1000" dirty="0"/>
              <a:t>Herb </a:t>
            </a:r>
            <a:r>
              <a:rPr lang="en-US" sz="1000" dirty="0" err="1" smtClean="0"/>
              <a:t>Pilcher</a:t>
            </a:r>
            <a:r>
              <a:rPr lang="en-US" sz="1000" dirty="0" smtClean="0"/>
              <a:t> , taken from agricultural research </a:t>
            </a:r>
            <a:r>
              <a:rPr lang="en-US" sz="1000" dirty="0" err="1" smtClean="0"/>
              <a:t>srvice</a:t>
            </a:r>
            <a:r>
              <a:rPr lang="en-US" sz="1000" dirty="0" smtClean="0"/>
              <a:t>, USDA </a:t>
            </a:r>
            <a:endParaRPr lang="he-IL"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03213" y="904875"/>
            <a:ext cx="8358187" cy="1379538"/>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000000"/>
                </a:solidFill>
              </a:rPr>
              <a:t>במהלך ההיסטוריה למד </a:t>
            </a:r>
            <a:r>
              <a:rPr lang="he-IL" dirty="0" smtClean="0"/>
              <a:t>האדם לנצל את התהליכים המבוצעים על ידי מיקרואורגניזמים או את תוצריהם לתועלתו</a:t>
            </a:r>
            <a:r>
              <a:rPr lang="he-IL" dirty="0"/>
              <a:t>.</a:t>
            </a:r>
            <a:r>
              <a:rPr lang="he-IL" dirty="0" smtClean="0"/>
              <a:t> בני האדם אכלו לחם וגבינות, ושתו יין – תוצרי פעילות מיקרואורגניזמים, </a:t>
            </a:r>
          </a:p>
          <a:p>
            <a:pPr eaLnBrk="1" hangingPunct="1">
              <a:defRPr/>
            </a:pPr>
            <a:r>
              <a:rPr lang="he-IL" dirty="0" smtClean="0"/>
              <a:t>עוד בטרם ידעו על קיומם של המיקרואורגניזמים. </a:t>
            </a:r>
          </a:p>
          <a:p>
            <a:pPr eaLnBrk="1" hangingPunct="1">
              <a:defRPr/>
            </a:pPr>
            <a:endParaRPr lang="he-IL" dirty="0"/>
          </a:p>
          <a:p>
            <a:pPr eaLnBrk="1" hangingPunct="1">
              <a:defRPr/>
            </a:pPr>
            <a:endParaRPr lang="he-IL" dirty="0" smtClean="0">
              <a:solidFill>
                <a:srgbClr val="000000"/>
              </a:solidFill>
            </a:endParaRPr>
          </a:p>
          <a:p>
            <a:pPr eaLnBrk="1" hangingPunct="1">
              <a:defRPr/>
            </a:pPr>
            <a:r>
              <a:rPr lang="he-IL" dirty="0" smtClean="0"/>
              <a:t>זו הביוטכנולוגיה ה"ישנה":</a:t>
            </a:r>
          </a:p>
          <a:p>
            <a:pPr eaLnBrk="1" hangingPunct="1">
              <a:defRPr/>
            </a:pPr>
            <a:r>
              <a:rPr lang="he-IL" dirty="0" smtClean="0"/>
              <a:t>האדם ניצל לצרכיו תהליכים </a:t>
            </a:r>
            <a:r>
              <a:rPr lang="he-IL" u="sng" dirty="0" smtClean="0"/>
              <a:t>שמיקרואורגניזמים עושים בדרך הטבע</a:t>
            </a:r>
            <a:r>
              <a:rPr lang="he-IL" dirty="0" smtClean="0"/>
              <a:t>.</a:t>
            </a:r>
          </a:p>
          <a:p>
            <a:pPr eaLnBrk="1" hangingPunct="1">
              <a:defRPr/>
            </a:pPr>
            <a:endParaRPr lang="he-IL" dirty="0"/>
          </a:p>
          <a:p>
            <a:pPr eaLnBrk="1" hangingPunct="1">
              <a:defRPr/>
            </a:pPr>
            <a:endParaRPr lang="he-IL" dirty="0" smtClean="0">
              <a:solidFill>
                <a:prstClr val="black"/>
              </a:solidFill>
            </a:endParaRPr>
          </a:p>
          <a:p>
            <a:pPr eaLnBrk="1" hangingPunct="1">
              <a:defRPr/>
            </a:pPr>
            <a:endParaRPr lang="he-IL" dirty="0" smtClean="0">
              <a:solidFill>
                <a:srgbClr val="000000"/>
              </a:solidFill>
            </a:endParaRPr>
          </a:p>
          <a:p>
            <a:pPr eaLnBrk="1" hangingPunct="1">
              <a:defRPr/>
            </a:pPr>
            <a:r>
              <a:rPr lang="he-IL" dirty="0" smtClean="0">
                <a:solidFill>
                  <a:srgbClr val="000000"/>
                </a:solidFill>
              </a:rPr>
              <a:t>הידע והשיטות הקיימות כיום בתחום הגנטיקה מאפשרים לאדם להעביר </a:t>
            </a:r>
          </a:p>
          <a:p>
            <a:pPr eaLnBrk="1" hangingPunct="1">
              <a:defRPr/>
            </a:pPr>
            <a:r>
              <a:rPr lang="he-IL" dirty="0" smtClean="0">
                <a:solidFill>
                  <a:srgbClr val="000000"/>
                </a:solidFill>
              </a:rPr>
              <a:t>לחיידקים </a:t>
            </a:r>
            <a:r>
              <a:rPr lang="he-IL" dirty="0" smtClean="0"/>
              <a:t>ולמיקרואורגניזמים אחרים גנים של יצורים אחרים. </a:t>
            </a:r>
          </a:p>
          <a:p>
            <a:pPr eaLnBrk="1" hangingPunct="1">
              <a:defRPr/>
            </a:pPr>
            <a:r>
              <a:rPr lang="he-IL" dirty="0" smtClean="0"/>
              <a:t>הגנים הזרים מתבטאים בחיידקים כאילו הם הגנים המקוריים שלהם.</a:t>
            </a:r>
          </a:p>
          <a:p>
            <a:pPr eaLnBrk="1" hangingPunct="1">
              <a:defRPr/>
            </a:pPr>
            <a:r>
              <a:rPr lang="he-IL" dirty="0" smtClean="0"/>
              <a:t>לדוגמה, חיידק שהוחדר אליו גן של בני אדם המקודד ליצירת אינסולין, </a:t>
            </a:r>
          </a:p>
          <a:p>
            <a:pPr eaLnBrk="1" hangingPunct="1">
              <a:defRPr/>
            </a:pPr>
            <a:r>
              <a:rPr lang="he-IL" dirty="0" smtClean="0"/>
              <a:t>ייצר אינסולין. האינסולין המופק בדרך זו זול פי 600 (!) מאינסולין המופק מבקר. </a:t>
            </a:r>
          </a:p>
          <a:p>
            <a:pPr eaLnBrk="1" hangingPunct="1">
              <a:defRPr/>
            </a:pPr>
            <a:endParaRPr lang="he-IL" dirty="0" smtClean="0"/>
          </a:p>
          <a:p>
            <a:pPr eaLnBrk="1" hangingPunct="1">
              <a:defRPr/>
            </a:pPr>
            <a:r>
              <a:rPr lang="he-IL" dirty="0" smtClean="0"/>
              <a:t>טכניקות ההנדסה הגנטית מנוצלות גם לשינוי תכונות </a:t>
            </a:r>
            <a:r>
              <a:rPr lang="he-IL" dirty="0" smtClean="0">
                <a:solidFill>
                  <a:srgbClr val="000000"/>
                </a:solidFill>
              </a:rPr>
              <a:t>של אורגניזמים </a:t>
            </a:r>
            <a:r>
              <a:rPr lang="he-IL" dirty="0" smtClean="0"/>
              <a:t>אחרים. לדוגמה: </a:t>
            </a:r>
          </a:p>
          <a:p>
            <a:pPr eaLnBrk="1" hangingPunct="1">
              <a:defRPr/>
            </a:pPr>
            <a:r>
              <a:rPr lang="he-IL" sz="1600" u="sng" dirty="0" smtClean="0">
                <a:solidFill>
                  <a:srgbClr val="000000"/>
                </a:solidFill>
              </a:rPr>
              <a:t>יצירת צמח תירס עמיד לחרקים מזיקים</a:t>
            </a:r>
            <a:r>
              <a:rPr lang="he-IL" dirty="0">
                <a:solidFill>
                  <a:srgbClr val="000000"/>
                </a:solidFill>
              </a:rPr>
              <a:t> </a:t>
            </a:r>
            <a:r>
              <a:rPr lang="he-IL" dirty="0" smtClean="0">
                <a:solidFill>
                  <a:srgbClr val="000000"/>
                </a:solidFill>
              </a:rPr>
              <a:t>     </a:t>
            </a:r>
            <a:r>
              <a:rPr lang="he-IL" sz="1600" u="sng" dirty="0" smtClean="0">
                <a:solidFill>
                  <a:srgbClr val="000000"/>
                </a:solidFill>
              </a:rPr>
              <a:t>עגבנייה עמידה לקרה</a:t>
            </a:r>
            <a:r>
              <a:rPr lang="he-IL" sz="1600" dirty="0" smtClean="0">
                <a:solidFill>
                  <a:srgbClr val="000000"/>
                </a:solidFill>
              </a:rPr>
              <a:t>       </a:t>
            </a:r>
            <a:r>
              <a:rPr lang="he-IL" sz="1600" u="sng" dirty="0" smtClean="0">
                <a:solidFill>
                  <a:srgbClr val="000000"/>
                </a:solidFill>
              </a:rPr>
              <a:t>אורז בעל תכולת חלבון גבוהה</a:t>
            </a:r>
          </a:p>
          <a:p>
            <a:pPr eaLnBrk="1" hangingPunct="1">
              <a:defRPr/>
            </a:pPr>
            <a:endParaRPr lang="he-IL" dirty="0" smtClean="0">
              <a:solidFill>
                <a:srgbClr val="000000"/>
              </a:solidFill>
            </a:endParaRPr>
          </a:p>
          <a:p>
            <a:pPr eaLnBrk="1" hangingPunct="1">
              <a:defRPr/>
            </a:pPr>
            <a:endParaRPr lang="he-IL" dirty="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p:txBody>
      </p:sp>
      <p:sp>
        <p:nvSpPr>
          <p:cNvPr id="10243" name="Slide Number Placeholder 6"/>
          <p:cNvSpPr>
            <a:spLocks noGrp="1"/>
          </p:cNvSpPr>
          <p:nvPr>
            <p:ph type="sldNum" sz="quarter" idx="10"/>
          </p:nvPr>
        </p:nvSpPr>
        <p:spPr bwMode="auto">
          <a:xfrm>
            <a:off x="107760" y="65389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A52332AE-6AB2-43C2-BFEF-8284A870C465}" type="slidenum">
              <a:rPr lang="he-IL" smtClean="0">
                <a:solidFill>
                  <a:srgbClr val="A6A6A6"/>
                </a:solidFill>
              </a:rPr>
              <a:pPr>
                <a:defRPr/>
              </a:pPr>
              <a:t>2</a:t>
            </a:fld>
            <a:endParaRPr lang="he-IL" dirty="0" smtClean="0">
              <a:solidFill>
                <a:srgbClr val="A6A6A6"/>
              </a:solidFill>
            </a:endParaRPr>
          </a:p>
        </p:txBody>
      </p:sp>
      <p:sp>
        <p:nvSpPr>
          <p:cNvPr id="8" name="Rectangle 3"/>
          <p:cNvSpPr/>
          <p:nvPr/>
        </p:nvSpPr>
        <p:spPr>
          <a:xfrm>
            <a:off x="374650"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7765" name="כותרת 12"/>
          <p:cNvSpPr>
            <a:spLocks noGrp="1"/>
          </p:cNvSpPr>
          <p:nvPr>
            <p:ph type="title" idx="4294967295"/>
          </p:nvPr>
        </p:nvSpPr>
        <p:spPr bwMode="auto">
          <a:xfrm>
            <a:off x="457200" y="44450"/>
            <a:ext cx="8229600" cy="368300"/>
          </a:xfrm>
          <a:prstGeom prst="rect">
            <a:avLst/>
          </a:prstGeom>
          <a:ln>
            <a:miter lim="800000"/>
            <a:headEnd/>
            <a:tailEnd/>
          </a:ln>
        </p:spPr>
        <p:txBody>
          <a:bodyPr/>
          <a:lstStyle/>
          <a:p>
            <a:pPr>
              <a:defRPr/>
            </a:pPr>
            <a:r>
              <a:rPr lang="he-IL" sz="1800" b="1" dirty="0" smtClean="0">
                <a:solidFill>
                  <a:schemeClr val="accent3"/>
                </a:solidFill>
              </a:rPr>
              <a:t>מביוטכנולוגיה קלאסית לביוטכנולוגיה </a:t>
            </a:r>
            <a:r>
              <a:rPr lang="he-IL" sz="1800" b="1" dirty="0" smtClean="0">
                <a:solidFill>
                  <a:srgbClr val="FF6600"/>
                </a:solidFill>
              </a:rPr>
              <a:t>מודרנית</a:t>
            </a:r>
            <a:endParaRPr lang="he-IL" sz="1800" dirty="0" smtClean="0">
              <a:solidFill>
                <a:srgbClr val="FF6600"/>
              </a:solidFill>
            </a:endParaRPr>
          </a:p>
        </p:txBody>
      </p:sp>
      <p:pic>
        <p:nvPicPr>
          <p:cNvPr id="11776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25" y="1714500"/>
            <a:ext cx="6032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413" y="1773238"/>
            <a:ext cx="13176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8" name="תמונה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527906">
            <a:off x="2901950" y="1762125"/>
            <a:ext cx="11509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מלבן 20"/>
          <p:cNvSpPr/>
          <p:nvPr/>
        </p:nvSpPr>
        <p:spPr>
          <a:xfrm>
            <a:off x="374650" y="830263"/>
            <a:ext cx="8424863" cy="216693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3" name="חץ למטה 22"/>
          <p:cNvSpPr/>
          <p:nvPr/>
        </p:nvSpPr>
        <p:spPr bwMode="auto">
          <a:xfrm>
            <a:off x="4481513" y="2997200"/>
            <a:ext cx="738187" cy="360363"/>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4" name="מלבן 23"/>
          <p:cNvSpPr/>
          <p:nvPr/>
        </p:nvSpPr>
        <p:spPr>
          <a:xfrm>
            <a:off x="374650" y="3546475"/>
            <a:ext cx="8424863" cy="312261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 name="מלבן 3"/>
          <p:cNvSpPr/>
          <p:nvPr/>
        </p:nvSpPr>
        <p:spPr>
          <a:xfrm>
            <a:off x="6302375" y="503238"/>
            <a:ext cx="2428875" cy="369887"/>
          </a:xfrm>
          <a:prstGeom prst="rect">
            <a:avLst/>
          </a:prstGeom>
        </p:spPr>
        <p:txBody>
          <a:bodyPr wrap="none">
            <a:spAutoFit/>
          </a:bodyPr>
          <a:lstStyle/>
          <a:p>
            <a:pPr>
              <a:defRPr/>
            </a:pPr>
            <a:r>
              <a:rPr lang="he-IL" b="1" dirty="0">
                <a:solidFill>
                  <a:schemeClr val="accent3"/>
                </a:solidFill>
                <a:latin typeface="Arial"/>
                <a:ea typeface="+mj-ea"/>
                <a:cs typeface="Arial"/>
              </a:rPr>
              <a:t>מביוטכנולוגיה קלאסית: </a:t>
            </a:r>
            <a:endParaRPr lang="he-IL" dirty="0">
              <a:solidFill>
                <a:schemeClr val="accent3"/>
              </a:solidFill>
            </a:endParaRPr>
          </a:p>
        </p:txBody>
      </p:sp>
      <p:sp>
        <p:nvSpPr>
          <p:cNvPr id="27" name="מלבן 26"/>
          <p:cNvSpPr/>
          <p:nvPr/>
        </p:nvSpPr>
        <p:spPr>
          <a:xfrm>
            <a:off x="6310313" y="3176588"/>
            <a:ext cx="2420937" cy="369887"/>
          </a:xfrm>
          <a:prstGeom prst="rect">
            <a:avLst/>
          </a:prstGeom>
        </p:spPr>
        <p:txBody>
          <a:bodyPr wrap="none">
            <a:spAutoFit/>
          </a:bodyPr>
          <a:lstStyle/>
          <a:p>
            <a:pPr>
              <a:defRPr/>
            </a:pPr>
            <a:r>
              <a:rPr lang="he-IL" b="1" dirty="0">
                <a:solidFill>
                  <a:srgbClr val="FF6600"/>
                </a:solidFill>
                <a:latin typeface="Arial"/>
                <a:ea typeface="+mj-ea"/>
                <a:cs typeface="Arial"/>
              </a:rPr>
              <a:t>לביוטכנולוגיה מודרנית: </a:t>
            </a:r>
            <a:endParaRPr lang="he-IL" dirty="0"/>
          </a:p>
        </p:txBody>
      </p:sp>
      <p:pic>
        <p:nvPicPr>
          <p:cNvPr id="117774" name="Picture 2" descr="\\hps\Public\Sheila\p198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5935663"/>
            <a:ext cx="8064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5" name="Picture 4" descr="\\hps\Public\Sheila\p198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0388" y="5967413"/>
            <a:ext cx="8318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6" name="Picture 3" descr="\\hps\Public\Sheila\p198c.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3513" y="5967413"/>
            <a:ext cx="8778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7"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463" y="4240213"/>
            <a:ext cx="7810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78" name="מלבן 4"/>
          <p:cNvSpPr>
            <a:spLocks noChangeArrowheads="1"/>
          </p:cNvSpPr>
          <p:nvPr/>
        </p:nvSpPr>
        <p:spPr bwMode="auto">
          <a:xfrm>
            <a:off x="414338" y="3911600"/>
            <a:ext cx="12779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u="sng">
                <a:solidFill>
                  <a:srgbClr val="000000"/>
                </a:solidFill>
              </a:rPr>
              <a:t>חיידק מהונדס</a:t>
            </a:r>
            <a:endParaRPr lang="he-I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273826C6-78AB-466F-8D5F-3EC6CCEEE7E9}" type="slidenum">
              <a:rPr lang="he-IL" sz="1200">
                <a:solidFill>
                  <a:srgbClr val="A6A6A6"/>
                </a:solidFill>
              </a:rPr>
              <a:pPr algn="l" eaLnBrk="1" hangingPunct="1"/>
              <a:t>20</a:t>
            </a:fld>
            <a:endParaRPr lang="he-IL" sz="1200">
              <a:solidFill>
                <a:srgbClr val="A6A6A6"/>
              </a:solidFill>
            </a:endParaRPr>
          </a:p>
        </p:txBody>
      </p:sp>
      <p:sp>
        <p:nvSpPr>
          <p:cNvPr id="9"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6196" name="כותרת 6"/>
          <p:cNvSpPr>
            <a:spLocks noGrp="1"/>
          </p:cNvSpPr>
          <p:nvPr>
            <p:ph type="title" idx="4294967295"/>
          </p:nvPr>
        </p:nvSpPr>
        <p:spPr bwMode="auto">
          <a:xfrm>
            <a:off x="357188" y="131763"/>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שאלה 4: העלאת רעיונות להשבחת צמחי מאכל וחיות משק</a:t>
            </a:r>
          </a:p>
        </p:txBody>
      </p:sp>
      <p:sp>
        <p:nvSpPr>
          <p:cNvPr id="8" name="TextBox 7"/>
          <p:cNvSpPr txBox="1"/>
          <p:nvPr/>
        </p:nvSpPr>
        <p:spPr>
          <a:xfrm>
            <a:off x="231775" y="627063"/>
            <a:ext cx="8377238"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4: </a:t>
            </a:r>
          </a:p>
          <a:p>
            <a:pPr fontAlgn="auto">
              <a:spcBef>
                <a:spcPts val="0"/>
              </a:spcBef>
              <a:spcAft>
                <a:spcPts val="0"/>
              </a:spcAft>
              <a:defRPr/>
            </a:pPr>
            <a:r>
              <a:rPr lang="he-IL" dirty="0">
                <a:solidFill>
                  <a:srgbClr val="1D4C72"/>
                </a:solidFill>
                <a:latin typeface="Arial"/>
                <a:cs typeface="Arial"/>
              </a:rPr>
              <a:t>חשבו והעלו רעיונות:</a:t>
            </a:r>
            <a:endParaRPr lang="he-IL" i="1" dirty="0">
              <a:solidFill>
                <a:srgbClr val="1D4C72"/>
              </a:solidFill>
              <a:latin typeface="Arial"/>
              <a:cs typeface="Arial"/>
            </a:endParaRPr>
          </a:p>
          <a:p>
            <a:pPr>
              <a:defRPr/>
            </a:pPr>
            <a:r>
              <a:rPr lang="he-IL" dirty="0">
                <a:solidFill>
                  <a:srgbClr val="1D4C72"/>
                </a:solidFill>
                <a:latin typeface="Arial"/>
                <a:cs typeface="Arial"/>
              </a:rPr>
              <a:t>מה אפשר לשנות ולשפר בהנדסה גנטית של צמחי מאכל וחיות משק? תנו דוגמאות.</a:t>
            </a:r>
            <a:endParaRPr lang="en-US" dirty="0">
              <a:solidFill>
                <a:srgbClr val="1D4C7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7353" name="Slide Number Placeholder 8"/>
          <p:cNvSpPr>
            <a:spLocks noGrp="1"/>
          </p:cNvSpPr>
          <p:nvPr>
            <p:ph type="sldNum" sz="quarter" idx="12"/>
          </p:nvPr>
        </p:nvSpPr>
        <p:spPr bwMode="auto">
          <a:xfrm>
            <a:off x="-180975" y="7029450"/>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0E14DD6-6426-4B71-8B3A-B2F3F6990C5C}" type="slidenum">
              <a:rPr lang="he-IL" smtClean="0"/>
              <a:pPr fontAlgn="base">
                <a:spcBef>
                  <a:spcPct val="0"/>
                </a:spcBef>
                <a:spcAft>
                  <a:spcPct val="0"/>
                </a:spcAft>
                <a:defRPr/>
              </a:pPr>
              <a:t>21</a:t>
            </a:fld>
            <a:endParaRPr lang="he-IL" dirty="0" smtClean="0"/>
          </a:p>
        </p:txBody>
      </p:sp>
      <p:sp>
        <p:nvSpPr>
          <p:cNvPr id="10" name="כותרת 9"/>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a:t>
            </a:r>
            <a:endParaRPr lang="he-IL" dirty="0"/>
          </a:p>
        </p:txBody>
      </p:sp>
      <p:sp>
        <p:nvSpPr>
          <p:cNvPr id="7" name="Rectangle 12"/>
          <p:cNvSpPr/>
          <p:nvPr/>
        </p:nvSpPr>
        <p:spPr>
          <a:xfrm>
            <a:off x="352425" y="2205038"/>
            <a:ext cx="8358188" cy="37449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just" fontAlgn="auto">
              <a:spcBef>
                <a:spcPts val="0"/>
              </a:spcBef>
              <a:spcAft>
                <a:spcPts val="0"/>
              </a:spcAft>
              <a:defRPr/>
            </a:pPr>
            <a:r>
              <a:rPr lang="he-IL" b="1" dirty="0">
                <a:solidFill>
                  <a:prstClr val="black"/>
                </a:solidFill>
              </a:rPr>
              <a:t>תשובה:</a:t>
            </a:r>
          </a:p>
          <a:p>
            <a:pPr algn="just" fontAlgn="auto">
              <a:spcBef>
                <a:spcPts val="0"/>
              </a:spcBef>
              <a:spcAft>
                <a:spcPts val="0"/>
              </a:spcAft>
              <a:buFontTx/>
              <a:buBlip>
                <a:blip r:embed="rId3"/>
              </a:buBlip>
              <a:defRPr/>
            </a:pPr>
            <a:r>
              <a:rPr lang="he-IL" dirty="0">
                <a:solidFill>
                  <a:prstClr val="black"/>
                </a:solidFill>
              </a:rPr>
              <a:t> זירוז </a:t>
            </a:r>
            <a:r>
              <a:rPr lang="he-IL" dirty="0">
                <a:solidFill>
                  <a:schemeClr val="tx1"/>
                </a:solidFill>
              </a:rPr>
              <a:t>קצב הגידול של צמחים (כך יהיה אפשר לגדל מזון רב יותר באותו הזמן).</a:t>
            </a:r>
          </a:p>
          <a:p>
            <a:pPr algn="just" fontAlgn="auto">
              <a:spcBef>
                <a:spcPts val="0"/>
              </a:spcBef>
              <a:spcAft>
                <a:spcPts val="0"/>
              </a:spcAft>
              <a:buFontTx/>
              <a:buBlip>
                <a:blip r:embed="rId3"/>
              </a:buBlip>
              <a:defRPr/>
            </a:pPr>
            <a:endParaRPr lang="he-IL" dirty="0">
              <a:solidFill>
                <a:schemeClr val="tx1"/>
              </a:solidFill>
            </a:endParaRPr>
          </a:p>
          <a:p>
            <a:pPr algn="just" fontAlgn="auto">
              <a:spcBef>
                <a:spcPts val="0"/>
              </a:spcBef>
              <a:spcAft>
                <a:spcPts val="0"/>
              </a:spcAft>
              <a:buFontTx/>
              <a:buBlip>
                <a:blip r:embed="rId3"/>
              </a:buBlip>
              <a:defRPr/>
            </a:pPr>
            <a:r>
              <a:rPr lang="he-IL" dirty="0">
                <a:solidFill>
                  <a:schemeClr val="tx1"/>
                </a:solidFill>
              </a:rPr>
              <a:t> שיפור הערך התזונתי של התוצרת החקלאית (פחות שומן בחלב, יותר חלבון בביצים, </a:t>
            </a:r>
          </a:p>
          <a:p>
            <a:pPr algn="just" fontAlgn="auto">
              <a:spcBef>
                <a:spcPts val="0"/>
              </a:spcBef>
              <a:spcAft>
                <a:spcPts val="0"/>
              </a:spcAft>
              <a:defRPr/>
            </a:pPr>
            <a:r>
              <a:rPr lang="he-IL" dirty="0">
                <a:solidFill>
                  <a:schemeClr val="tx1"/>
                </a:solidFill>
              </a:rPr>
              <a:t>   יותר ויטמינים בירקות).</a:t>
            </a:r>
          </a:p>
          <a:p>
            <a:pPr algn="just" fontAlgn="auto">
              <a:spcBef>
                <a:spcPts val="0"/>
              </a:spcBef>
              <a:spcAft>
                <a:spcPts val="0"/>
              </a:spcAft>
              <a:defRPr/>
            </a:pPr>
            <a:endParaRPr lang="he-IL" dirty="0">
              <a:solidFill>
                <a:schemeClr val="tx1"/>
              </a:solidFill>
            </a:endParaRPr>
          </a:p>
          <a:p>
            <a:pPr algn="just" fontAlgn="auto">
              <a:spcBef>
                <a:spcPts val="0"/>
              </a:spcBef>
              <a:spcAft>
                <a:spcPts val="0"/>
              </a:spcAft>
              <a:buFontTx/>
              <a:buBlip>
                <a:blip r:embed="rId3"/>
              </a:buBlip>
              <a:defRPr/>
            </a:pPr>
            <a:r>
              <a:rPr lang="he-IL" dirty="0">
                <a:solidFill>
                  <a:schemeClr val="tx1"/>
                </a:solidFill>
              </a:rPr>
              <a:t> שיפור הטעם של התוצרת החקלאית (פֵּרות מתוקים יותר, ירקות עסיסיים יותר).</a:t>
            </a:r>
          </a:p>
          <a:p>
            <a:pPr algn="just" fontAlgn="auto">
              <a:spcBef>
                <a:spcPts val="0"/>
              </a:spcBef>
              <a:spcAft>
                <a:spcPts val="0"/>
              </a:spcAft>
              <a:buFontTx/>
              <a:buBlip>
                <a:blip r:embed="rId3"/>
              </a:buBlip>
              <a:defRPr/>
            </a:pPr>
            <a:endParaRPr lang="he-IL" dirty="0">
              <a:solidFill>
                <a:schemeClr val="tx1"/>
              </a:solidFill>
            </a:endParaRPr>
          </a:p>
          <a:p>
            <a:pPr algn="just" fontAlgn="auto">
              <a:spcBef>
                <a:spcPts val="0"/>
              </a:spcBef>
              <a:spcAft>
                <a:spcPts val="0"/>
              </a:spcAft>
              <a:buFontTx/>
              <a:buBlip>
                <a:blip r:embed="rId3"/>
              </a:buBlip>
              <a:defRPr/>
            </a:pPr>
            <a:r>
              <a:rPr lang="he-IL" dirty="0">
                <a:solidFill>
                  <a:schemeClr val="tx1"/>
                </a:solidFill>
              </a:rPr>
              <a:t> הארכת חיי המדף של פֵּרות וירקות.</a:t>
            </a:r>
          </a:p>
          <a:p>
            <a:pPr algn="just" fontAlgn="auto">
              <a:spcBef>
                <a:spcPts val="0"/>
              </a:spcBef>
              <a:spcAft>
                <a:spcPts val="0"/>
              </a:spcAft>
              <a:buFontTx/>
              <a:buBlip>
                <a:blip r:embed="rId3"/>
              </a:buBlip>
              <a:defRPr/>
            </a:pPr>
            <a:endParaRPr lang="he-IL" dirty="0">
              <a:solidFill>
                <a:schemeClr val="tx1"/>
              </a:solidFill>
            </a:endParaRPr>
          </a:p>
          <a:p>
            <a:pPr algn="just" fontAlgn="auto">
              <a:spcBef>
                <a:spcPts val="0"/>
              </a:spcBef>
              <a:spcAft>
                <a:spcPts val="0"/>
              </a:spcAft>
              <a:buFontTx/>
              <a:buBlip>
                <a:blip r:embed="rId3"/>
              </a:buBlip>
              <a:defRPr/>
            </a:pPr>
            <a:r>
              <a:rPr lang="he-IL" dirty="0">
                <a:solidFill>
                  <a:schemeClr val="tx1"/>
                </a:solidFill>
              </a:rPr>
              <a:t> הקניית עמידות בפני מזיקים לצמחים (כך אפשר להימנע מריסוס בחומרי הדברה רעילים).</a:t>
            </a:r>
          </a:p>
          <a:p>
            <a:pPr algn="just" fontAlgn="auto">
              <a:spcBef>
                <a:spcPts val="0"/>
              </a:spcBef>
              <a:spcAft>
                <a:spcPts val="0"/>
              </a:spcAft>
              <a:defRPr/>
            </a:pPr>
            <a:endParaRPr lang="he-IL" dirty="0">
              <a:solidFill>
                <a:schemeClr val="tx1"/>
              </a:solidFill>
            </a:endParaRPr>
          </a:p>
          <a:p>
            <a:pPr algn="just" fontAlgn="auto">
              <a:spcBef>
                <a:spcPts val="0"/>
              </a:spcBef>
              <a:spcAft>
                <a:spcPts val="0"/>
              </a:spcAft>
              <a:buFontTx/>
              <a:buBlip>
                <a:blip r:embed="rId3"/>
              </a:buBlip>
              <a:defRPr/>
            </a:pPr>
            <a:r>
              <a:rPr lang="he-IL" dirty="0">
                <a:solidFill>
                  <a:schemeClr val="tx1"/>
                </a:solidFill>
              </a:rPr>
              <a:t> טיפוח צמחים עמידים לתנאי סביבה קשים כמו יובש וטמפרטורות קיצוניות.</a:t>
            </a:r>
          </a:p>
          <a:p>
            <a:pPr fontAlgn="auto">
              <a:spcBef>
                <a:spcPts val="0"/>
              </a:spcBef>
              <a:spcAft>
                <a:spcPts val="0"/>
              </a:spcAft>
              <a:defRPr/>
            </a:pPr>
            <a:r>
              <a:rPr lang="he-IL" dirty="0">
                <a:solidFill>
                  <a:schemeClr val="tx1"/>
                </a:solidFill>
              </a:rPr>
              <a:t> </a:t>
            </a:r>
          </a:p>
        </p:txBody>
      </p:sp>
      <p:sp>
        <p:nvSpPr>
          <p:cNvPr id="16" name="TextBox 15"/>
          <p:cNvSpPr txBox="1"/>
          <p:nvPr/>
        </p:nvSpPr>
        <p:spPr>
          <a:xfrm>
            <a:off x="231775" y="627063"/>
            <a:ext cx="8377238"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4: </a:t>
            </a:r>
          </a:p>
          <a:p>
            <a:pPr fontAlgn="auto">
              <a:spcBef>
                <a:spcPts val="0"/>
              </a:spcBef>
              <a:spcAft>
                <a:spcPts val="0"/>
              </a:spcAft>
              <a:defRPr/>
            </a:pPr>
            <a:r>
              <a:rPr lang="he-IL" dirty="0">
                <a:solidFill>
                  <a:srgbClr val="1D4C72"/>
                </a:solidFill>
                <a:latin typeface="Arial"/>
                <a:cs typeface="Arial"/>
              </a:rPr>
              <a:t>חשבו והעלו רעיונות:</a:t>
            </a:r>
            <a:endParaRPr lang="he-IL" i="1" dirty="0">
              <a:solidFill>
                <a:srgbClr val="1D4C72"/>
              </a:solidFill>
              <a:latin typeface="Arial"/>
              <a:cs typeface="Arial"/>
            </a:endParaRPr>
          </a:p>
          <a:p>
            <a:pPr>
              <a:defRPr/>
            </a:pPr>
            <a:r>
              <a:rPr lang="he-IL" dirty="0">
                <a:solidFill>
                  <a:srgbClr val="1D4C72"/>
                </a:solidFill>
                <a:latin typeface="Arial"/>
                <a:cs typeface="Arial"/>
              </a:rPr>
              <a:t>מה אפשר לשנות ולשפר בהנדסה גנטית של צמחי מאכל וחיות משק? תנו דוגמאות</a:t>
            </a:r>
            <a:endParaRPr lang="en-US" dirty="0">
              <a:solidFill>
                <a:srgbClr val="1D4C7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5A500BD7-703B-4189-B101-B6E8E0B86898}" type="slidenum">
              <a:rPr lang="he-IL" sz="1200">
                <a:solidFill>
                  <a:srgbClr val="A6A6A6"/>
                </a:solidFill>
              </a:rPr>
              <a:pPr algn="l" eaLnBrk="1" hangingPunct="1"/>
              <a:t>22</a:t>
            </a:fld>
            <a:endParaRPr lang="he-IL" sz="1200">
              <a:solidFill>
                <a:srgbClr val="A6A6A6"/>
              </a:solidFill>
            </a:endParaRPr>
          </a:p>
        </p:txBody>
      </p:sp>
      <p:sp>
        <p:nvSpPr>
          <p:cNvPr id="8" name="Rectangle 3"/>
          <p:cNvSpPr/>
          <p:nvPr/>
        </p:nvSpPr>
        <p:spPr>
          <a:xfrm>
            <a:off x="374650"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8244"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שאלה 5: ההנדסה הגנטית שוברת את מחסום המינים</a:t>
            </a:r>
            <a:endParaRPr lang="he-IL" sz="1800" smtClean="0">
              <a:solidFill>
                <a:srgbClr val="FF6600"/>
              </a:solidFill>
            </a:endParaRPr>
          </a:p>
        </p:txBody>
      </p:sp>
      <p:sp>
        <p:nvSpPr>
          <p:cNvPr id="17" name="TextBox 16"/>
          <p:cNvSpPr txBox="1"/>
          <p:nvPr/>
        </p:nvSpPr>
        <p:spPr>
          <a:xfrm>
            <a:off x="406400" y="549275"/>
            <a:ext cx="8183563" cy="1477963"/>
          </a:xfrm>
          <a:prstGeom prst="rect">
            <a:avLst/>
          </a:prstGeom>
          <a:noFill/>
          <a:ln w="19050">
            <a:noFill/>
          </a:ln>
          <a:effectLst>
            <a:outerShdw sx="102000" sy="102000" algn="tl" rotWithShape="0">
              <a:schemeClr val="bg1">
                <a:lumMod val="65000"/>
                <a:alpha val="0"/>
              </a:schemeClr>
            </a:outerShdw>
          </a:effectLst>
        </p:spPr>
        <p:txBody>
          <a:bodyPr>
            <a:spAutoFit/>
          </a:bodyPr>
          <a:lstStyle>
            <a:lvl1pPr marL="342900" indent="-342900"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257300" indent="-342900" eaLnBrk="0" hangingPunct="0">
              <a:defRPr>
                <a:solidFill>
                  <a:schemeClr val="tx1"/>
                </a:solidFill>
                <a:latin typeface="Arial" pitchFamily="34" charset="0"/>
                <a:cs typeface="Arial" pitchFamily="34" charset="0"/>
              </a:defRPr>
            </a:lvl3pPr>
            <a:lvl4pPr marL="1714500" indent="-342900" eaLnBrk="0" hangingPunct="0">
              <a:defRPr>
                <a:solidFill>
                  <a:schemeClr val="tx1"/>
                </a:solidFill>
                <a:latin typeface="Arial" pitchFamily="34" charset="0"/>
                <a:cs typeface="Arial" pitchFamily="34" charset="0"/>
              </a:defRPr>
            </a:lvl4pPr>
            <a:lvl5pPr marL="2171700" indent="-342900" eaLnBrk="0" hangingPunct="0">
              <a:defRPr>
                <a:solidFill>
                  <a:schemeClr val="tx1"/>
                </a:solidFill>
                <a:latin typeface="Arial" pitchFamily="34" charset="0"/>
                <a:cs typeface="Arial" pitchFamily="34" charset="0"/>
              </a:defRPr>
            </a:lvl5pPr>
            <a:lvl6pPr marL="2628900" indent="-342900" eaLnBrk="0" fontAlgn="base" hangingPunct="0">
              <a:spcBef>
                <a:spcPct val="0"/>
              </a:spcBef>
              <a:spcAft>
                <a:spcPct val="0"/>
              </a:spcAft>
              <a:defRPr>
                <a:solidFill>
                  <a:schemeClr val="tx1"/>
                </a:solidFill>
                <a:latin typeface="Arial" pitchFamily="34" charset="0"/>
                <a:cs typeface="Arial" pitchFamily="34" charset="0"/>
              </a:defRPr>
            </a:lvl6pPr>
            <a:lvl7pPr marL="3086100" indent="-342900" eaLnBrk="0" fontAlgn="base" hangingPunct="0">
              <a:spcBef>
                <a:spcPct val="0"/>
              </a:spcBef>
              <a:spcAft>
                <a:spcPct val="0"/>
              </a:spcAft>
              <a:defRPr>
                <a:solidFill>
                  <a:schemeClr val="tx1"/>
                </a:solidFill>
                <a:latin typeface="Arial" pitchFamily="34" charset="0"/>
                <a:cs typeface="Arial" pitchFamily="34" charset="0"/>
              </a:defRPr>
            </a:lvl7pPr>
            <a:lvl8pPr marL="3543300" indent="-342900" eaLnBrk="0" fontAlgn="base" hangingPunct="0">
              <a:spcBef>
                <a:spcPct val="0"/>
              </a:spcBef>
              <a:spcAft>
                <a:spcPct val="0"/>
              </a:spcAft>
              <a:defRPr>
                <a:solidFill>
                  <a:schemeClr val="tx1"/>
                </a:solidFill>
                <a:latin typeface="Arial" pitchFamily="34" charset="0"/>
                <a:cs typeface="Arial" pitchFamily="34" charset="0"/>
              </a:defRPr>
            </a:lvl8pPr>
            <a:lvl9pPr marL="4000500" indent="-3429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5: </a:t>
            </a:r>
          </a:p>
          <a:p>
            <a:pPr eaLnBrk="1" hangingPunct="1">
              <a:defRPr/>
            </a:pPr>
            <a:r>
              <a:rPr lang="he-IL" dirty="0" smtClean="0">
                <a:solidFill>
                  <a:schemeClr val="tx2"/>
                </a:solidFill>
              </a:rPr>
              <a:t>בני האדם השביחו צמחים ובעלי חיים חקלאיים דרך הכלאות, בחירת הצאצאים המובחרים,</a:t>
            </a:r>
          </a:p>
          <a:p>
            <a:pPr eaLnBrk="1" hangingPunct="1">
              <a:defRPr/>
            </a:pPr>
            <a:r>
              <a:rPr lang="he-IL" dirty="0" smtClean="0">
                <a:solidFill>
                  <a:schemeClr val="tx2"/>
                </a:solidFill>
              </a:rPr>
              <a:t>הכלאה ביניהם וחוזר חלילה.</a:t>
            </a:r>
          </a:p>
          <a:p>
            <a:pPr eaLnBrk="1" hangingPunct="1">
              <a:defRPr/>
            </a:pPr>
            <a:r>
              <a:rPr lang="he-IL" dirty="0" smtClean="0">
                <a:solidFill>
                  <a:schemeClr val="tx2"/>
                </a:solidFill>
              </a:rPr>
              <a:t>ההנדסה הגנטית מגדילה את אפשרויות ההשבחה משום שהיא שוברת את מחסום המינים.</a:t>
            </a:r>
          </a:p>
          <a:p>
            <a:pPr eaLnBrk="1" hangingPunct="1">
              <a:defRPr/>
            </a:pPr>
            <a:r>
              <a:rPr lang="he-IL" dirty="0" smtClean="0">
                <a:solidFill>
                  <a:schemeClr val="tx2"/>
                </a:solidFill>
              </a:rPr>
              <a:t> הסבירו מדוע.</a:t>
            </a:r>
          </a:p>
        </p:txBody>
      </p:sp>
      <p:grpSp>
        <p:nvGrpSpPr>
          <p:cNvPr id="138246" name="קבוצה 24"/>
          <p:cNvGrpSpPr>
            <a:grpSpLocks/>
          </p:cNvGrpSpPr>
          <p:nvPr/>
        </p:nvGrpSpPr>
        <p:grpSpPr bwMode="auto">
          <a:xfrm>
            <a:off x="1804988" y="2579688"/>
            <a:ext cx="5354637" cy="3013075"/>
            <a:chOff x="702748" y="2132855"/>
            <a:chExt cx="5353668" cy="3013053"/>
          </a:xfrm>
        </p:grpSpPr>
        <p:grpSp>
          <p:nvGrpSpPr>
            <p:cNvPr id="138247" name="קבוצה 21"/>
            <p:cNvGrpSpPr>
              <a:grpSpLocks/>
            </p:cNvGrpSpPr>
            <p:nvPr/>
          </p:nvGrpSpPr>
          <p:grpSpPr bwMode="auto">
            <a:xfrm>
              <a:off x="702748" y="2132855"/>
              <a:ext cx="5353668" cy="2662813"/>
              <a:chOff x="702748" y="2132855"/>
              <a:chExt cx="5353668" cy="2662813"/>
            </a:xfrm>
          </p:grpSpPr>
          <p:pic>
            <p:nvPicPr>
              <p:cNvPr id="138249" name="Picture 3" descr="\\hps\Public\Sheila\p198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48" y="3833032"/>
                <a:ext cx="1298343" cy="80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0" name="Picture 4" descr="\\hps\Public\Sheila\p198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3103" y="3799328"/>
                <a:ext cx="1450228" cy="99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1" name="Picture 5" descr="\\hps\Public\Sheila\p198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32" y="2348880"/>
                <a:ext cx="859174" cy="45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2" name="Picture 6" descr="\\hps\Public\Sheila\p198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132855"/>
                <a:ext cx="2124318" cy="89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3" name="Picture 7" descr="\\hps\Public\Sheila\p198f.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5260" y="2132857"/>
                <a:ext cx="1651156" cy="96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4" name="Picture 2" descr="\\hps\Public\Sheila\p198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1875" y="3751939"/>
                <a:ext cx="1180862" cy="9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מחבר חץ ישר 3"/>
              <p:cNvCxnSpPr/>
              <p:nvPr/>
            </p:nvCxnSpPr>
            <p:spPr>
              <a:xfrm flipH="1">
                <a:off x="1782053" y="2809125"/>
                <a:ext cx="2623662" cy="9429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מחבר חץ ישר 19"/>
              <p:cNvCxnSpPr/>
              <p:nvPr/>
            </p:nvCxnSpPr>
            <p:spPr>
              <a:xfrm>
                <a:off x="2967700" y="2809125"/>
                <a:ext cx="1438015" cy="9429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a:off x="1523336" y="2809125"/>
                <a:ext cx="1068195" cy="9905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8248" name="מלבן 23"/>
            <p:cNvSpPr>
              <a:spLocks noChangeArrowheads="1"/>
            </p:cNvSpPr>
            <p:nvPr/>
          </p:nvSpPr>
          <p:spPr bwMode="auto">
            <a:xfrm>
              <a:off x="951471" y="4807354"/>
              <a:ext cx="45736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1D4C72"/>
                  </a:solidFill>
                </a:rPr>
                <a:t>ההנדסה הגנטית מאפשרת את שבירת מחסום המינים</a:t>
              </a:r>
              <a:endParaRPr lang="he-IL" sz="1600" b="1"/>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D91F68D3-22D5-46FA-99FA-F471AFC9E998}" type="slidenum">
              <a:rPr lang="he-IL" sz="1200">
                <a:solidFill>
                  <a:srgbClr val="A6A6A6"/>
                </a:solidFill>
              </a:rPr>
              <a:pPr algn="l" eaLnBrk="1" hangingPunct="1"/>
              <a:t>23</a:t>
            </a:fld>
            <a:endParaRPr lang="he-IL" sz="1200">
              <a:solidFill>
                <a:srgbClr val="A6A6A6"/>
              </a:solidFill>
            </a:endParaRPr>
          </a:p>
        </p:txBody>
      </p:sp>
      <p:sp>
        <p:nvSpPr>
          <p:cNvPr id="8" name="Rectangle 3"/>
          <p:cNvSpPr/>
          <p:nvPr/>
        </p:nvSpPr>
        <p:spPr>
          <a:xfrm>
            <a:off x="374650"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9268"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שאלה</a:t>
            </a:r>
            <a:endParaRPr lang="he-IL" sz="1800" smtClean="0">
              <a:solidFill>
                <a:srgbClr val="FF6600"/>
              </a:solidFill>
            </a:endParaRPr>
          </a:p>
        </p:txBody>
      </p:sp>
      <p:sp>
        <p:nvSpPr>
          <p:cNvPr id="17" name="TextBox 16"/>
          <p:cNvSpPr txBox="1"/>
          <p:nvPr/>
        </p:nvSpPr>
        <p:spPr>
          <a:xfrm>
            <a:off x="406400" y="549275"/>
            <a:ext cx="8183563"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marL="342900" indent="-342900"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257300" indent="-342900" eaLnBrk="0" hangingPunct="0">
              <a:defRPr>
                <a:solidFill>
                  <a:schemeClr val="tx1"/>
                </a:solidFill>
                <a:latin typeface="Arial" pitchFamily="34" charset="0"/>
                <a:cs typeface="Arial" pitchFamily="34" charset="0"/>
              </a:defRPr>
            </a:lvl3pPr>
            <a:lvl4pPr marL="1714500" indent="-342900" eaLnBrk="0" hangingPunct="0">
              <a:defRPr>
                <a:solidFill>
                  <a:schemeClr val="tx1"/>
                </a:solidFill>
                <a:latin typeface="Arial" pitchFamily="34" charset="0"/>
                <a:cs typeface="Arial" pitchFamily="34" charset="0"/>
              </a:defRPr>
            </a:lvl4pPr>
            <a:lvl5pPr marL="2171700" indent="-342900" eaLnBrk="0" hangingPunct="0">
              <a:defRPr>
                <a:solidFill>
                  <a:schemeClr val="tx1"/>
                </a:solidFill>
                <a:latin typeface="Arial" pitchFamily="34" charset="0"/>
                <a:cs typeface="Arial" pitchFamily="34" charset="0"/>
              </a:defRPr>
            </a:lvl5pPr>
            <a:lvl6pPr marL="2628900" indent="-342900" eaLnBrk="0" fontAlgn="base" hangingPunct="0">
              <a:spcBef>
                <a:spcPct val="0"/>
              </a:spcBef>
              <a:spcAft>
                <a:spcPct val="0"/>
              </a:spcAft>
              <a:defRPr>
                <a:solidFill>
                  <a:schemeClr val="tx1"/>
                </a:solidFill>
                <a:latin typeface="Arial" pitchFamily="34" charset="0"/>
                <a:cs typeface="Arial" pitchFamily="34" charset="0"/>
              </a:defRPr>
            </a:lvl6pPr>
            <a:lvl7pPr marL="3086100" indent="-342900" eaLnBrk="0" fontAlgn="base" hangingPunct="0">
              <a:spcBef>
                <a:spcPct val="0"/>
              </a:spcBef>
              <a:spcAft>
                <a:spcPct val="0"/>
              </a:spcAft>
              <a:defRPr>
                <a:solidFill>
                  <a:schemeClr val="tx1"/>
                </a:solidFill>
                <a:latin typeface="Arial" pitchFamily="34" charset="0"/>
                <a:cs typeface="Arial" pitchFamily="34" charset="0"/>
              </a:defRPr>
            </a:lvl7pPr>
            <a:lvl8pPr marL="3543300" indent="-342900" eaLnBrk="0" fontAlgn="base" hangingPunct="0">
              <a:spcBef>
                <a:spcPct val="0"/>
              </a:spcBef>
              <a:spcAft>
                <a:spcPct val="0"/>
              </a:spcAft>
              <a:defRPr>
                <a:solidFill>
                  <a:schemeClr val="tx1"/>
                </a:solidFill>
                <a:latin typeface="Arial" pitchFamily="34" charset="0"/>
                <a:cs typeface="Arial" pitchFamily="34" charset="0"/>
              </a:defRPr>
            </a:lvl8pPr>
            <a:lvl9pPr marL="4000500" indent="-3429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5:</a:t>
            </a:r>
            <a:endParaRPr lang="he-IL" dirty="0" smtClean="0">
              <a:solidFill>
                <a:srgbClr val="1D4C72"/>
              </a:solidFill>
            </a:endParaRPr>
          </a:p>
        </p:txBody>
      </p:sp>
      <p:grpSp>
        <p:nvGrpSpPr>
          <p:cNvPr id="139270" name="קבוצה 24"/>
          <p:cNvGrpSpPr>
            <a:grpSpLocks/>
          </p:cNvGrpSpPr>
          <p:nvPr/>
        </p:nvGrpSpPr>
        <p:grpSpPr bwMode="auto">
          <a:xfrm>
            <a:off x="1441450" y="606425"/>
            <a:ext cx="4529138" cy="2103438"/>
            <a:chOff x="702748" y="2132855"/>
            <a:chExt cx="5353668" cy="3013053"/>
          </a:xfrm>
        </p:grpSpPr>
        <p:grpSp>
          <p:nvGrpSpPr>
            <p:cNvPr id="139286" name="קבוצה 21"/>
            <p:cNvGrpSpPr>
              <a:grpSpLocks/>
            </p:cNvGrpSpPr>
            <p:nvPr/>
          </p:nvGrpSpPr>
          <p:grpSpPr bwMode="auto">
            <a:xfrm>
              <a:off x="702748" y="2132855"/>
              <a:ext cx="5353668" cy="2662813"/>
              <a:chOff x="702748" y="2132855"/>
              <a:chExt cx="5353668" cy="2662813"/>
            </a:xfrm>
          </p:grpSpPr>
          <p:pic>
            <p:nvPicPr>
              <p:cNvPr id="139288" name="Picture 3" descr="\\hps\Public\Sheila\p198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48" y="3833032"/>
                <a:ext cx="1298343" cy="80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89" name="Picture 4" descr="\\hps\Public\Sheila\p198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3103" y="3799328"/>
                <a:ext cx="1450228" cy="99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90" name="Picture 5" descr="\\hps\Public\Sheila\p198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32" y="2348880"/>
                <a:ext cx="859174" cy="45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91" name="Picture 6" descr="\\hps\Public\Sheila\p198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132855"/>
                <a:ext cx="2124318" cy="89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92" name="Picture 7" descr="\\hps\Public\Sheila\p198f.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5260" y="2132857"/>
                <a:ext cx="1651156" cy="96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93" name="Picture 2" descr="\\hps\Public\Sheila\p198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1875" y="3751939"/>
                <a:ext cx="1180862" cy="9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מחבר חץ ישר 3"/>
              <p:cNvCxnSpPr/>
              <p:nvPr/>
            </p:nvCxnSpPr>
            <p:spPr>
              <a:xfrm flipH="1">
                <a:off x="1781739" y="2808234"/>
                <a:ext cx="2623353" cy="943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מחבר חץ ישר 19"/>
              <p:cNvCxnSpPr/>
              <p:nvPr/>
            </p:nvCxnSpPr>
            <p:spPr>
              <a:xfrm>
                <a:off x="2967690" y="2808234"/>
                <a:ext cx="1437402" cy="943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a:off x="1522781" y="2808234"/>
                <a:ext cx="1069608" cy="9914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9287" name="מלבן 23"/>
            <p:cNvSpPr>
              <a:spLocks noChangeArrowheads="1"/>
            </p:cNvSpPr>
            <p:nvPr/>
          </p:nvSpPr>
          <p:spPr bwMode="auto">
            <a:xfrm>
              <a:off x="951471" y="4807354"/>
              <a:ext cx="45736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a:solidFill>
                    <a:srgbClr val="1D4C72"/>
                  </a:solidFill>
                </a:rPr>
                <a:t>ההנדסה הגנטית מאפשרת את שבירת מחסום המינים</a:t>
              </a:r>
              <a:endParaRPr lang="he-IL" sz="1600" b="1">
                <a:solidFill>
                  <a:srgbClr val="000000"/>
                </a:solidFill>
              </a:endParaRPr>
            </a:p>
          </p:txBody>
        </p:sp>
      </p:grpSp>
      <p:sp>
        <p:nvSpPr>
          <p:cNvPr id="18" name="Rectangle 12"/>
          <p:cNvSpPr/>
          <p:nvPr/>
        </p:nvSpPr>
        <p:spPr>
          <a:xfrm>
            <a:off x="107950" y="2997200"/>
            <a:ext cx="8482013" cy="37496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p:txBody>
      </p:sp>
      <p:graphicFrame>
        <p:nvGraphicFramePr>
          <p:cNvPr id="2" name="טבלה 1"/>
          <p:cNvGraphicFramePr>
            <a:graphicFrameLocks noGrp="1"/>
          </p:cNvGraphicFramePr>
          <p:nvPr>
            <p:extLst>
              <p:ext uri="{D42A27DB-BD31-4B8C-83A1-F6EECF244321}">
                <p14:modId xmlns:p14="http://schemas.microsoft.com/office/powerpoint/2010/main" val="2803621403"/>
              </p:ext>
            </p:extLst>
          </p:nvPr>
        </p:nvGraphicFramePr>
        <p:xfrm>
          <a:off x="406400" y="3471863"/>
          <a:ext cx="7837488" cy="3089388"/>
        </p:xfrm>
        <a:graphic>
          <a:graphicData uri="http://schemas.openxmlformats.org/drawingml/2006/table">
            <a:tbl>
              <a:tblPr rtl="1" firstRow="1" bandRow="1">
                <a:tableStyleId>{5940675A-B579-460E-94D1-54222C63F5DA}</a:tableStyleId>
              </a:tblPr>
              <a:tblGrid>
                <a:gridCol w="3832603">
                  <a:extLst>
                    <a:ext uri="{9D8B030D-6E8A-4147-A177-3AD203B41FA5}">
                      <a16:colId xmlns:a16="http://schemas.microsoft.com/office/drawing/2014/main" val="20000"/>
                    </a:ext>
                  </a:extLst>
                </a:gridCol>
                <a:gridCol w="4004885">
                  <a:extLst>
                    <a:ext uri="{9D8B030D-6E8A-4147-A177-3AD203B41FA5}">
                      <a16:colId xmlns:a16="http://schemas.microsoft.com/office/drawing/2014/main" val="20001"/>
                    </a:ext>
                  </a:extLst>
                </a:gridCol>
              </a:tblGrid>
              <a:tr h="370664">
                <a:tc>
                  <a:txBody>
                    <a:bodyPr/>
                    <a:lstStyle/>
                    <a:p>
                      <a:pPr rtl="1"/>
                      <a:r>
                        <a:rPr lang="he-IL" sz="1600" dirty="0" smtClean="0">
                          <a:solidFill>
                            <a:schemeClr val="tx1"/>
                          </a:solidFill>
                        </a:rPr>
                        <a:t>השבחה קלסית (הכלאות)</a:t>
                      </a:r>
                      <a:endParaRPr lang="he-IL" sz="1600" dirty="0">
                        <a:solidFill>
                          <a:schemeClr val="tx1"/>
                        </a:solidFill>
                      </a:endParaRPr>
                    </a:p>
                  </a:txBody>
                  <a:tcPr marL="91434" marR="91434" marT="45697" marB="45697"/>
                </a:tc>
                <a:tc>
                  <a:txBody>
                    <a:bodyPr/>
                    <a:lstStyle/>
                    <a:p>
                      <a:pPr rtl="1"/>
                      <a:r>
                        <a:rPr lang="he-IL" sz="1600" dirty="0" smtClean="0">
                          <a:solidFill>
                            <a:schemeClr val="tx1"/>
                          </a:solidFill>
                        </a:rPr>
                        <a:t>השבחה באמצעות הנדסה גנטית</a:t>
                      </a:r>
                      <a:endParaRPr lang="he-IL" sz="1600" dirty="0">
                        <a:solidFill>
                          <a:schemeClr val="tx1"/>
                        </a:solidFill>
                      </a:endParaRPr>
                    </a:p>
                  </a:txBody>
                  <a:tcPr marL="91434" marR="91434" marT="45697" marB="45697"/>
                </a:tc>
                <a:extLst>
                  <a:ext uri="{0D108BD9-81ED-4DB2-BD59-A6C34878D82A}">
                    <a16:rowId xmlns:a16="http://schemas.microsoft.com/office/drawing/2014/main" val="10000"/>
                  </a:ext>
                </a:extLst>
              </a:tr>
              <a:tr h="1505603">
                <a:tc>
                  <a:txBody>
                    <a:bodyPr/>
                    <a:lstStyle/>
                    <a:p>
                      <a:pPr rtl="1"/>
                      <a:r>
                        <a:rPr kumimoji="0" lang="he-IL" sz="1600" b="0" i="0" u="none" strike="noStrike" kern="1200" cap="none" spc="0" normalizeH="0" baseline="0" noProof="0" dirty="0" smtClean="0">
                          <a:ln>
                            <a:noFill/>
                          </a:ln>
                          <a:solidFill>
                            <a:schemeClr val="tx1"/>
                          </a:solidFill>
                          <a:effectLst/>
                          <a:uLnTx/>
                          <a:uFillTx/>
                          <a:latin typeface="+mn-lt"/>
                          <a:ea typeface="+mn-ea"/>
                          <a:cs typeface="+mn-cs"/>
                        </a:rPr>
                        <a:t>מאגר הגנים קטן יותר כי אפשר להכליא רק בין זכר לנקבה השייכים לאותו המין.</a:t>
                      </a:r>
                      <a:endParaRPr lang="he-IL" sz="1600" dirty="0">
                        <a:solidFill>
                          <a:schemeClr val="tx1"/>
                        </a:solidFill>
                      </a:endParaRPr>
                    </a:p>
                  </a:txBody>
                  <a:tcPr marL="91434" marR="91434" marT="45697" marB="45697"/>
                </a:tc>
                <a:tc>
                  <a:txBody>
                    <a:bodyPr/>
                    <a:lstStyle/>
                    <a:p>
                      <a:pPr marL="0" marR="0" lvl="0" indent="0" algn="r" defTabSz="914400" rtl="1" eaLnBrk="1" fontAlgn="base" latinLnBrk="0" hangingPunct="1">
                        <a:lnSpc>
                          <a:spcPct val="120000"/>
                        </a:lnSpc>
                        <a:spcBef>
                          <a:spcPct val="0"/>
                        </a:spcBef>
                        <a:spcAft>
                          <a:spcPct val="0"/>
                        </a:spcAft>
                        <a:buClrTx/>
                        <a:buSzTx/>
                        <a:buFontTx/>
                        <a:buNone/>
                        <a:tabLst/>
                        <a:defRPr/>
                      </a:pPr>
                      <a:r>
                        <a:rPr kumimoji="0" lang="he-IL" sz="1600" b="0" i="0" u="none" strike="noStrike" kern="1200" cap="none" spc="0" normalizeH="0" baseline="0" noProof="0" dirty="0" smtClean="0">
                          <a:ln>
                            <a:noFill/>
                          </a:ln>
                          <a:solidFill>
                            <a:schemeClr val="tx1"/>
                          </a:solidFill>
                          <a:effectLst/>
                          <a:uLnTx/>
                          <a:uFillTx/>
                          <a:latin typeface="+mn-lt"/>
                          <a:ea typeface="+mn-ea"/>
                          <a:cs typeface="+mn-cs"/>
                        </a:rPr>
                        <a:t>מאגר הגנים גדול מאוד. ההנדסה הגנטית מאפשרת העברת גנים בין יצורים ממינים שונים. אפשרות זו מגדילה מאוד את מאגר הגנים האפשרי .</a:t>
                      </a:r>
                    </a:p>
                    <a:p>
                      <a:pPr rtl="1"/>
                      <a:endParaRPr lang="he-IL" sz="1600" dirty="0">
                        <a:solidFill>
                          <a:schemeClr val="tx1"/>
                        </a:solidFill>
                      </a:endParaRPr>
                    </a:p>
                  </a:txBody>
                  <a:tcPr marL="91434" marR="91434" marT="45697" marB="45697"/>
                </a:tc>
                <a:extLst>
                  <a:ext uri="{0D108BD9-81ED-4DB2-BD59-A6C34878D82A}">
                    <a16:rowId xmlns:a16="http://schemas.microsoft.com/office/drawing/2014/main" val="10001"/>
                  </a:ext>
                </a:extLst>
              </a:tr>
              <a:tr h="1213008">
                <a:tc>
                  <a:txBody>
                    <a:bodyPr/>
                    <a:lstStyle/>
                    <a:p>
                      <a:pPr marL="0" marR="0" lvl="0" indent="0" algn="r" defTabSz="914400" rtl="1" eaLnBrk="1" fontAlgn="base" latinLnBrk="0" hangingPunct="1">
                        <a:lnSpc>
                          <a:spcPct val="120000"/>
                        </a:lnSpc>
                        <a:spcBef>
                          <a:spcPct val="0"/>
                        </a:spcBef>
                        <a:spcAft>
                          <a:spcPct val="0"/>
                        </a:spcAft>
                        <a:buClrTx/>
                        <a:buSzTx/>
                        <a:buFontTx/>
                        <a:buNone/>
                        <a:tabLst/>
                        <a:defRPr/>
                      </a:pPr>
                      <a:r>
                        <a:rPr kumimoji="0" lang="he-IL" sz="1600" b="0" i="0" u="none" strike="noStrike" kern="1200" cap="none" spc="0" normalizeH="0" baseline="0" noProof="0" dirty="0" smtClean="0">
                          <a:ln>
                            <a:noFill/>
                          </a:ln>
                          <a:solidFill>
                            <a:schemeClr val="tx1"/>
                          </a:solidFill>
                          <a:effectLst/>
                          <a:uLnTx/>
                          <a:uFillTx/>
                          <a:latin typeface="+mn-lt"/>
                          <a:ea typeface="+mn-ea"/>
                          <a:cs typeface="+mn-cs"/>
                        </a:rPr>
                        <a:t>לא תמיד מתקבלים הצאצאים בצירוף התכונות הרצוי, ולפעמים הצאצאים בעלי תכונות בלתי רצויות.</a:t>
                      </a:r>
                    </a:p>
                    <a:p>
                      <a:pPr rtl="1"/>
                      <a:endParaRPr lang="he-IL" sz="1600" dirty="0">
                        <a:solidFill>
                          <a:schemeClr val="tx1"/>
                        </a:solidFill>
                      </a:endParaRPr>
                    </a:p>
                  </a:txBody>
                  <a:tcPr marL="91434" marR="91434" marT="45697" marB="45697"/>
                </a:tc>
                <a:tc>
                  <a:txBody>
                    <a:bodyPr/>
                    <a:lstStyle/>
                    <a:p>
                      <a:pPr rtl="1"/>
                      <a:r>
                        <a:rPr lang="he-IL" sz="1600" dirty="0" smtClean="0">
                          <a:solidFill>
                            <a:schemeClr val="tx1"/>
                          </a:solidFill>
                        </a:rPr>
                        <a:t>אפשר לשלוט טוב יותר בצירוף התכונות של הצאצאים,</a:t>
                      </a:r>
                      <a:r>
                        <a:rPr lang="he-IL" sz="1600" baseline="0" dirty="0" smtClean="0">
                          <a:solidFill>
                            <a:schemeClr val="tx1"/>
                          </a:solidFill>
                        </a:rPr>
                        <a:t> כי הוא תלוי בגנים שהועברו.</a:t>
                      </a:r>
                      <a:endParaRPr lang="he-IL" sz="1600" dirty="0">
                        <a:solidFill>
                          <a:schemeClr val="tx1"/>
                        </a:solidFill>
                      </a:endParaRPr>
                    </a:p>
                  </a:txBody>
                  <a:tcPr marL="91434" marR="91434" marT="45697" marB="45697"/>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138" y="714375"/>
            <a:ext cx="8183562" cy="17399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5: </a:t>
            </a:r>
            <a:r>
              <a:rPr lang="he-IL" dirty="0" smtClean="0">
                <a:solidFill>
                  <a:srgbClr val="1D4C72"/>
                </a:solidFill>
              </a:rPr>
              <a:t>בגרות תש"ע</a:t>
            </a:r>
          </a:p>
          <a:p>
            <a:pPr eaLnBrk="1" hangingPunct="1">
              <a:defRPr/>
            </a:pPr>
            <a:r>
              <a:rPr lang="he-IL" dirty="0" smtClean="0">
                <a:solidFill>
                  <a:srgbClr val="1D4C72"/>
                </a:solidFill>
              </a:rPr>
              <a:t>חיידקים מנוצלים על ידי האדם בשיטות של הנדסה גנטית.</a:t>
            </a:r>
          </a:p>
          <a:p>
            <a:pPr eaLnBrk="1" hangingPunct="1">
              <a:defRPr/>
            </a:pPr>
            <a:r>
              <a:rPr lang="he-IL" dirty="0" smtClean="0">
                <a:solidFill>
                  <a:srgbClr val="1D4C72"/>
                </a:solidFill>
              </a:rPr>
              <a:t>א. תארו </a:t>
            </a:r>
            <a:r>
              <a:rPr lang="he-IL" dirty="0" smtClean="0">
                <a:solidFill>
                  <a:schemeClr val="tx2"/>
                </a:solidFill>
              </a:rPr>
              <a:t>בקצרה דוגמה לשימוש בחיידקים בהנדסה גנטית, שנועד להגן על צמחים </a:t>
            </a:r>
          </a:p>
          <a:p>
            <a:pPr eaLnBrk="1" hangingPunct="1">
              <a:defRPr/>
            </a:pPr>
            <a:r>
              <a:rPr lang="he-IL" dirty="0">
                <a:solidFill>
                  <a:schemeClr val="tx2"/>
                </a:solidFill>
              </a:rPr>
              <a:t> </a:t>
            </a:r>
            <a:r>
              <a:rPr lang="he-IL" dirty="0" smtClean="0">
                <a:solidFill>
                  <a:schemeClr val="tx2"/>
                </a:solidFill>
              </a:rPr>
              <a:t>   מפני מזיקים.</a:t>
            </a:r>
          </a:p>
          <a:p>
            <a:pPr eaLnBrk="1" hangingPunct="1">
              <a:defRPr/>
            </a:pPr>
            <a:r>
              <a:rPr lang="he-IL" dirty="0" smtClean="0">
                <a:solidFill>
                  <a:schemeClr val="tx2"/>
                </a:solidFill>
              </a:rPr>
              <a:t>ב. תארו בקצרה דוגמה </a:t>
            </a:r>
            <a:r>
              <a:rPr lang="he-IL" dirty="0" smtClean="0">
                <a:solidFill>
                  <a:srgbClr val="1D4C72"/>
                </a:solidFill>
              </a:rPr>
              <a:t>של שימוש בחיידקים בהנדסה גנטית בשירות הרפואה.</a:t>
            </a:r>
          </a:p>
          <a:p>
            <a:pPr eaLnBrk="1" hangingPunct="1">
              <a:defRPr/>
            </a:pPr>
            <a:endParaRPr lang="he-IL" dirty="0" smtClean="0">
              <a:solidFill>
                <a:srgbClr val="1D4C72"/>
              </a:solidFill>
            </a:endParaRPr>
          </a:p>
        </p:txBody>
      </p:sp>
      <p:sp>
        <p:nvSpPr>
          <p:cNvPr id="8199" name="Slide Number Placeholder 6"/>
          <p:cNvSpPr txBox="1">
            <a:spLocks noGrp="1"/>
          </p:cNvSpPr>
          <p:nvPr/>
        </p:nvSpPr>
        <p:spPr bwMode="auto">
          <a:xfrm>
            <a:off x="457200" y="6564313"/>
            <a:ext cx="2133600" cy="365125"/>
          </a:xfrm>
          <a:prstGeom prst="rect">
            <a:avLst/>
          </a:prstGeom>
          <a:noFill/>
          <a:ln>
            <a:miter lim="800000"/>
            <a:headEnd/>
            <a:tailEnd/>
          </a:ln>
        </p:spPr>
        <p:txBody>
          <a:bodyPr/>
          <a:lstStyle/>
          <a:p>
            <a:pPr algn="l" fontAlgn="auto">
              <a:spcBef>
                <a:spcPts val="0"/>
              </a:spcBef>
              <a:spcAft>
                <a:spcPts val="0"/>
              </a:spcAft>
              <a:defRPr/>
            </a:pPr>
            <a:fld id="{229E40B9-218B-4EC0-8603-FD3AACCEC5C4}" type="slidenum">
              <a:rPr lang="he-IL" sz="1200">
                <a:solidFill>
                  <a:schemeClr val="bg2">
                    <a:lumMod val="65000"/>
                  </a:schemeClr>
                </a:solidFill>
                <a:latin typeface="+mn-lt"/>
                <a:cs typeface="+mn-cs"/>
              </a:rPr>
              <a:pPr algn="l" fontAlgn="auto">
                <a:spcBef>
                  <a:spcPts val="0"/>
                </a:spcBef>
                <a:spcAft>
                  <a:spcPts val="0"/>
                </a:spcAft>
                <a:defRPr/>
              </a:pPr>
              <a:t>24</a:t>
            </a:fld>
            <a:endParaRPr lang="he-IL" sz="1200" dirty="0">
              <a:solidFill>
                <a:schemeClr val="bg2">
                  <a:lumMod val="65000"/>
                </a:schemeClr>
              </a:solidFill>
              <a:latin typeface="+mn-lt"/>
              <a:cs typeface="+mn-cs"/>
            </a:endParaRPr>
          </a:p>
        </p:txBody>
      </p:sp>
      <p:sp>
        <p:nvSpPr>
          <p:cNvPr id="9"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131077" name="כותרת 6"/>
          <p:cNvSpPr>
            <a:spLocks noGrp="1"/>
          </p:cNvSpPr>
          <p:nvPr>
            <p:ph type="title" idx="4294967295"/>
          </p:nvPr>
        </p:nvSpPr>
        <p:spPr bwMode="auto">
          <a:xfrm>
            <a:off x="357188" y="131763"/>
            <a:ext cx="8229600" cy="368300"/>
          </a:xfrm>
          <a:prstGeom prst="rect">
            <a:avLst/>
          </a:prstGeom>
          <a:extLst/>
        </p:spPr>
        <p:txBody>
          <a:bodyPr/>
          <a:lstStyle/>
          <a:p>
            <a:pPr>
              <a:defRPr/>
            </a:pPr>
            <a:r>
              <a:rPr lang="he-IL" sz="1800" b="1" dirty="0" smtClean="0">
                <a:solidFill>
                  <a:srgbClr val="FF6600"/>
                </a:solidFill>
              </a:rPr>
              <a:t>שאלה 6: ניצול חיידקים בהנדסה גנטית בחקלאות וברפואה</a:t>
            </a:r>
            <a:endParaRPr lang="he-IL" sz="1800" b="1" dirty="0" smtClean="0">
              <a:solidFill>
                <a:schemeClr val="accent6">
                  <a:lumMod val="50000"/>
                  <a:lumOff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txBox="1">
            <a:spLocks noGrp="1"/>
          </p:cNvSpPr>
          <p:nvPr/>
        </p:nvSpPr>
        <p:spPr bwMode="auto">
          <a:xfrm>
            <a:off x="457200" y="6564313"/>
            <a:ext cx="2133600" cy="365125"/>
          </a:xfrm>
          <a:prstGeom prst="rect">
            <a:avLst/>
          </a:prstGeom>
          <a:noFill/>
          <a:ln>
            <a:miter lim="800000"/>
            <a:headEnd/>
            <a:tailEnd/>
          </a:ln>
        </p:spPr>
        <p:txBody>
          <a:bodyPr/>
          <a:lstStyle/>
          <a:p>
            <a:pPr algn="l" fontAlgn="auto">
              <a:spcBef>
                <a:spcPts val="0"/>
              </a:spcBef>
              <a:spcAft>
                <a:spcPts val="0"/>
              </a:spcAft>
              <a:defRPr/>
            </a:pPr>
            <a:fld id="{64E051BF-4FA7-4F6E-A254-977786AF2E25}" type="slidenum">
              <a:rPr lang="he-IL" sz="1200">
                <a:solidFill>
                  <a:schemeClr val="bg2">
                    <a:lumMod val="65000"/>
                  </a:schemeClr>
                </a:solidFill>
                <a:latin typeface="+mn-lt"/>
                <a:cs typeface="+mn-cs"/>
              </a:rPr>
              <a:pPr algn="l" fontAlgn="auto">
                <a:spcBef>
                  <a:spcPts val="0"/>
                </a:spcBef>
                <a:spcAft>
                  <a:spcPts val="0"/>
                </a:spcAft>
                <a:defRPr/>
              </a:pPr>
              <a:t>25</a:t>
            </a:fld>
            <a:endParaRPr lang="he-IL" sz="1200" dirty="0">
              <a:solidFill>
                <a:schemeClr val="bg2">
                  <a:lumMod val="65000"/>
                </a:schemeClr>
              </a:solidFill>
              <a:latin typeface="+mn-lt"/>
              <a:cs typeface="+mn-cs"/>
            </a:endParaRPr>
          </a:p>
        </p:txBody>
      </p:sp>
      <p:sp>
        <p:nvSpPr>
          <p:cNvPr id="9"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141316" name="כותרת 6"/>
          <p:cNvSpPr>
            <a:spLocks noGrp="1"/>
          </p:cNvSpPr>
          <p:nvPr>
            <p:ph type="title" idx="4294967295"/>
          </p:nvPr>
        </p:nvSpPr>
        <p:spPr bwMode="auto">
          <a:xfrm>
            <a:off x="357188" y="131763"/>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תשובה</a:t>
            </a:r>
          </a:p>
        </p:txBody>
      </p:sp>
      <p:sp>
        <p:nvSpPr>
          <p:cNvPr id="10" name="Rectangle 12"/>
          <p:cNvSpPr/>
          <p:nvPr/>
        </p:nvSpPr>
        <p:spPr>
          <a:xfrm>
            <a:off x="539750" y="2852738"/>
            <a:ext cx="8072438" cy="37115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p>
          <a:p>
            <a:pPr>
              <a:lnSpc>
                <a:spcPct val="120000"/>
              </a:lnSpc>
              <a:defRPr/>
            </a:pPr>
            <a:r>
              <a:rPr lang="he-IL" dirty="0">
                <a:solidFill>
                  <a:srgbClr val="000000"/>
                </a:solidFill>
              </a:rPr>
              <a:t>א.</a:t>
            </a:r>
            <a:r>
              <a:rPr lang="he-IL" b="1" dirty="0">
                <a:solidFill>
                  <a:srgbClr val="000000"/>
                </a:solidFill>
              </a:rPr>
              <a:t> </a:t>
            </a:r>
            <a:r>
              <a:rPr lang="he-IL" dirty="0">
                <a:solidFill>
                  <a:srgbClr val="000000"/>
                </a:solidFill>
              </a:rPr>
              <a:t>שימוש בהנדסה גנטית בתחום החקלאות: </a:t>
            </a:r>
            <a:endParaRPr lang="he-IL" b="1" dirty="0">
              <a:solidFill>
                <a:srgbClr val="000000"/>
              </a:solidFill>
            </a:endParaRPr>
          </a:p>
          <a:p>
            <a:pPr>
              <a:lnSpc>
                <a:spcPct val="120000"/>
              </a:lnSpc>
              <a:defRPr/>
            </a:pPr>
            <a:r>
              <a:rPr lang="he-IL" dirty="0">
                <a:solidFill>
                  <a:srgbClr val="000000"/>
                </a:solidFill>
              </a:rPr>
              <a:t>השתלת גן של </a:t>
            </a:r>
            <a:r>
              <a:rPr lang="he-IL" dirty="0">
                <a:solidFill>
                  <a:schemeClr val="tx1"/>
                </a:solidFill>
              </a:rPr>
              <a:t>החיידק </a:t>
            </a:r>
            <a:r>
              <a:rPr lang="en-US" dirty="0">
                <a:solidFill>
                  <a:schemeClr val="tx1"/>
                </a:solidFill>
              </a:rPr>
              <a:t>Bt</a:t>
            </a:r>
            <a:r>
              <a:rPr lang="he-IL" dirty="0">
                <a:solidFill>
                  <a:schemeClr val="tx1"/>
                </a:solidFill>
              </a:rPr>
              <a:t>, שאחראי לייצור רעלן נגד חרקים מזיקים בצמחים, מאפשר לצמחים שהושתל בהם הגן לייצר את הרעלן הקוטל את החרקים המזיקים שתוקפים אותם.</a:t>
            </a:r>
          </a:p>
          <a:p>
            <a:pPr>
              <a:lnSpc>
                <a:spcPct val="120000"/>
              </a:lnSpc>
              <a:defRPr/>
            </a:pPr>
            <a:endParaRPr lang="he-IL" dirty="0">
              <a:solidFill>
                <a:schemeClr val="tx1"/>
              </a:solidFill>
            </a:endParaRPr>
          </a:p>
          <a:p>
            <a:pPr>
              <a:lnSpc>
                <a:spcPct val="120000"/>
              </a:lnSpc>
              <a:defRPr/>
            </a:pPr>
            <a:r>
              <a:rPr lang="he-IL" dirty="0">
                <a:solidFill>
                  <a:schemeClr val="tx1"/>
                </a:solidFill>
              </a:rPr>
              <a:t>ב. שימוש בהנדסה גנטית בתחום הרפואה: </a:t>
            </a:r>
          </a:p>
          <a:p>
            <a:pPr marL="285750" indent="-285750">
              <a:lnSpc>
                <a:spcPct val="120000"/>
              </a:lnSpc>
              <a:buFont typeface="Wingdings" pitchFamily="2" charset="2"/>
              <a:buChar char="§"/>
              <a:defRPr/>
            </a:pPr>
            <a:r>
              <a:rPr lang="he-IL" dirty="0">
                <a:solidFill>
                  <a:schemeClr val="tx1"/>
                </a:solidFill>
              </a:rPr>
              <a:t>החדרת גן אנושי לייצור הורמונים כמו הורמון גדילה או אינסולין לחיידקים מאפשרת</a:t>
            </a:r>
          </a:p>
          <a:p>
            <a:pPr>
              <a:lnSpc>
                <a:spcPct val="120000"/>
              </a:lnSpc>
              <a:defRPr/>
            </a:pPr>
            <a:r>
              <a:rPr lang="he-IL" dirty="0">
                <a:solidFill>
                  <a:schemeClr val="tx1"/>
                </a:solidFill>
              </a:rPr>
              <a:t>    קבלת הורמונים אלו בדרך מהירה, זולה ונקייה.</a:t>
            </a:r>
          </a:p>
          <a:p>
            <a:pPr marL="285750" indent="-285750">
              <a:lnSpc>
                <a:spcPct val="120000"/>
              </a:lnSpc>
              <a:buFont typeface="Wingdings" pitchFamily="2" charset="2"/>
              <a:buChar char="§"/>
              <a:defRPr/>
            </a:pPr>
            <a:r>
              <a:rPr lang="he-IL" dirty="0">
                <a:solidFill>
                  <a:schemeClr val="tx1"/>
                </a:solidFill>
              </a:rPr>
              <a:t>החדרת גן של מעטפת וירוס לחיידקים מאפשר קבלת תרכיבי חיסון בטוחים נגד </a:t>
            </a:r>
          </a:p>
          <a:p>
            <a:pPr>
              <a:lnSpc>
                <a:spcPct val="120000"/>
              </a:lnSpc>
              <a:defRPr/>
            </a:pPr>
            <a:r>
              <a:rPr lang="he-IL" dirty="0">
                <a:solidFill>
                  <a:schemeClr val="tx1"/>
                </a:solidFill>
              </a:rPr>
              <a:t>    מחלות ויראליות באדם. תרכיבי חיסון אלו בטוחים יותר מתרכיבים הכוללים את  </a:t>
            </a:r>
          </a:p>
          <a:p>
            <a:pPr>
              <a:lnSpc>
                <a:spcPct val="120000"/>
              </a:lnSpc>
              <a:defRPr/>
            </a:pPr>
            <a:r>
              <a:rPr lang="he-IL" dirty="0">
                <a:solidFill>
                  <a:schemeClr val="tx1"/>
                </a:solidFill>
              </a:rPr>
              <a:t>    הווירוס (נגיף) השלם כשהוא מוחלש.</a:t>
            </a:r>
          </a:p>
          <a:p>
            <a:pPr>
              <a:lnSpc>
                <a:spcPct val="120000"/>
              </a:lnSpc>
              <a:defRPr/>
            </a:pPr>
            <a:endParaRPr lang="he-IL" dirty="0">
              <a:solidFill>
                <a:srgbClr val="000000"/>
              </a:solidFill>
            </a:endParaRPr>
          </a:p>
          <a:p>
            <a:pPr>
              <a:lnSpc>
                <a:spcPct val="120000"/>
              </a:lnSpc>
              <a:defRPr/>
            </a:pPr>
            <a:endParaRPr lang="he-IL" dirty="0">
              <a:solidFill>
                <a:srgbClr val="000000"/>
              </a:solidFill>
            </a:endParaRPr>
          </a:p>
        </p:txBody>
      </p:sp>
      <p:sp>
        <p:nvSpPr>
          <p:cNvPr id="7" name="TextBox 6"/>
          <p:cNvSpPr txBox="1"/>
          <p:nvPr/>
        </p:nvSpPr>
        <p:spPr>
          <a:xfrm>
            <a:off x="338138" y="714375"/>
            <a:ext cx="8183562" cy="20320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6</a:t>
            </a:r>
            <a:r>
              <a:rPr lang="he-IL" b="1" dirty="0" smtClean="0">
                <a:solidFill>
                  <a:schemeClr val="tx2"/>
                </a:solidFill>
              </a:rPr>
              <a:t>: </a:t>
            </a:r>
            <a:r>
              <a:rPr lang="he-IL" dirty="0" smtClean="0">
                <a:solidFill>
                  <a:schemeClr val="tx2"/>
                </a:solidFill>
              </a:rPr>
              <a:t>בגרות תש"ע</a:t>
            </a:r>
          </a:p>
          <a:p>
            <a:pPr eaLnBrk="1" hangingPunct="1">
              <a:defRPr/>
            </a:pPr>
            <a:r>
              <a:rPr lang="he-IL" dirty="0" smtClean="0">
                <a:solidFill>
                  <a:schemeClr val="tx2"/>
                </a:solidFill>
              </a:rPr>
              <a:t>חיידקים מנוצלים על ידי האדם בשיטות של הנדסה גנטית.</a:t>
            </a:r>
          </a:p>
          <a:p>
            <a:pPr eaLnBrk="1" hangingPunct="1">
              <a:defRPr/>
            </a:pPr>
            <a:r>
              <a:rPr lang="he-IL" dirty="0" smtClean="0">
                <a:solidFill>
                  <a:schemeClr val="tx2"/>
                </a:solidFill>
              </a:rPr>
              <a:t>א. תארו בקצרה דוגמה לשימוש בחיידקים בהנדסה גנטית, שנועד להגן על צמחים </a:t>
            </a:r>
          </a:p>
          <a:p>
            <a:pPr eaLnBrk="1" hangingPunct="1">
              <a:defRPr/>
            </a:pPr>
            <a:r>
              <a:rPr lang="he-IL" dirty="0" smtClean="0">
                <a:solidFill>
                  <a:schemeClr val="tx2"/>
                </a:solidFill>
              </a:rPr>
              <a:t>    מפני מזיקים.</a:t>
            </a:r>
          </a:p>
          <a:p>
            <a:pPr eaLnBrk="1" hangingPunct="1">
              <a:defRPr/>
            </a:pPr>
            <a:r>
              <a:rPr lang="he-IL" dirty="0" smtClean="0">
                <a:solidFill>
                  <a:schemeClr val="tx2"/>
                </a:solidFill>
              </a:rPr>
              <a:t>ב. תארו בקצרה דוגמה של שימוש </a:t>
            </a:r>
            <a:r>
              <a:rPr lang="he-IL" dirty="0" smtClean="0">
                <a:solidFill>
                  <a:srgbClr val="1D4C72"/>
                </a:solidFill>
              </a:rPr>
              <a:t>בחיידקים בהנדסה גנטית בשירות הרפואה.</a:t>
            </a:r>
          </a:p>
          <a:p>
            <a:pPr eaLnBrk="1" hangingPunct="1">
              <a:defRPr/>
            </a:pPr>
            <a:endParaRPr lang="he-IL" dirty="0" smtClean="0">
              <a:solidFill>
                <a:srgbClr val="1D4C72"/>
              </a:solidFill>
            </a:endParaRPr>
          </a:p>
          <a:p>
            <a:pPr eaLnBrk="1" hangingPunct="1">
              <a:defRPr/>
            </a:pPr>
            <a:endParaRPr lang="he-IL" dirty="0" smtClean="0">
              <a:solidFill>
                <a:srgbClr val="1D4C7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2921EAF-D51D-44C8-813D-095C8C4AD9E4}" type="slidenum">
              <a:rPr lang="he-IL" smtClean="0"/>
              <a:pPr fontAlgn="base">
                <a:spcBef>
                  <a:spcPct val="0"/>
                </a:spcBef>
                <a:spcAft>
                  <a:spcPct val="0"/>
                </a:spcAft>
                <a:defRPr/>
              </a:pPr>
              <a:t>26</a:t>
            </a:fld>
            <a:endParaRPr lang="he-IL" dirty="0" smtClean="0"/>
          </a:p>
        </p:txBody>
      </p:sp>
      <p:sp>
        <p:nvSpPr>
          <p:cNvPr id="19460" name="כותרת 9"/>
          <p:cNvSpPr>
            <a:spLocks noGrp="1"/>
          </p:cNvSpPr>
          <p:nvPr>
            <p:ph type="title"/>
          </p:nvPr>
        </p:nvSpPr>
        <p:spPr bwMode="auto">
          <a:xfrm>
            <a:off x="285750" y="71438"/>
            <a:ext cx="8229600" cy="439737"/>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שאלה 7: המטרות העיקריות של הנדסה גנטית בחקלאות</a:t>
            </a:r>
            <a:r>
              <a:rPr lang="he-IL" sz="1800" dirty="0" smtClean="0">
                <a:solidFill>
                  <a:schemeClr val="accent6">
                    <a:lumMod val="50000"/>
                    <a:lumOff val="50000"/>
                  </a:schemeClr>
                </a:solidFill>
              </a:rPr>
              <a:t/>
            </a:r>
            <a:br>
              <a:rPr lang="he-IL" sz="1800" dirty="0" smtClean="0">
                <a:solidFill>
                  <a:schemeClr val="accent6">
                    <a:lumMod val="50000"/>
                    <a:lumOff val="50000"/>
                  </a:schemeClr>
                </a:solidFill>
              </a:rPr>
            </a:br>
            <a:endParaRPr lang="he-IL" dirty="0" smtClean="0">
              <a:solidFill>
                <a:schemeClr val="accent6">
                  <a:lumMod val="50000"/>
                  <a:lumOff val="50000"/>
                </a:schemeClr>
              </a:solidFill>
            </a:endParaRPr>
          </a:p>
        </p:txBody>
      </p:sp>
      <p:sp>
        <p:nvSpPr>
          <p:cNvPr id="7" name="TextBox 6"/>
          <p:cNvSpPr txBox="1"/>
          <p:nvPr/>
        </p:nvSpPr>
        <p:spPr>
          <a:xfrm>
            <a:off x="338138" y="642938"/>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7: </a:t>
            </a:r>
            <a:r>
              <a:rPr lang="he-IL" dirty="0">
                <a:solidFill>
                  <a:srgbClr val="1D4C72"/>
                </a:solidFill>
              </a:rPr>
              <a:t>בחינת בגרות תשס"ד</a:t>
            </a:r>
            <a:endParaRPr lang="he-IL" dirty="0">
              <a:solidFill>
                <a:srgbClr val="1D4C72"/>
              </a:solidFill>
              <a:latin typeface="Arial"/>
              <a:cs typeface="Arial"/>
            </a:endParaRPr>
          </a:p>
          <a:p>
            <a:pPr>
              <a:defRPr/>
            </a:pPr>
            <a:r>
              <a:rPr lang="he-IL" dirty="0">
                <a:solidFill>
                  <a:srgbClr val="1D4C72"/>
                </a:solidFill>
                <a:latin typeface="Arial"/>
                <a:cs typeface="Arial"/>
              </a:rPr>
              <a:t>כיום משתמשים יותר ויותר בהנדסה גנטית בחקלאות.</a:t>
            </a:r>
          </a:p>
          <a:p>
            <a:pPr>
              <a:defRPr/>
            </a:pPr>
            <a:r>
              <a:rPr lang="he-IL" dirty="0">
                <a:solidFill>
                  <a:srgbClr val="1D4C72"/>
                </a:solidFill>
                <a:latin typeface="Arial"/>
                <a:cs typeface="Arial"/>
              </a:rPr>
              <a:t>מהן המטרות העיקריות לשימוש בהנדסה גנטית בחקלאות? תנו דוגמאות.</a:t>
            </a:r>
          </a:p>
          <a:p>
            <a:pPr>
              <a:defRPr/>
            </a:pPr>
            <a:endParaRPr lang="en-US" dirty="0">
              <a:solidFill>
                <a:srgbClr val="1D4C72"/>
              </a:solidFill>
              <a:latin typeface="Arial"/>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F9C3558-46F1-4687-8639-2432660A6C04}" type="slidenum">
              <a:rPr lang="he-IL" smtClean="0"/>
              <a:pPr fontAlgn="base">
                <a:spcBef>
                  <a:spcPct val="0"/>
                </a:spcBef>
                <a:spcAft>
                  <a:spcPct val="0"/>
                </a:spcAft>
                <a:defRPr/>
              </a:pPr>
              <a:t>27</a:t>
            </a:fld>
            <a:endParaRPr lang="he-IL" dirty="0" smtClean="0"/>
          </a:p>
        </p:txBody>
      </p:sp>
      <p:sp>
        <p:nvSpPr>
          <p:cNvPr id="143364" name="כותרת 9"/>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mtClean="0"/>
          </a:p>
        </p:txBody>
      </p:sp>
      <p:sp>
        <p:nvSpPr>
          <p:cNvPr id="8" name="Rectangle 12"/>
          <p:cNvSpPr/>
          <p:nvPr/>
        </p:nvSpPr>
        <p:spPr>
          <a:xfrm>
            <a:off x="231775" y="2133600"/>
            <a:ext cx="8196263" cy="17859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lgn="just" fontAlgn="auto">
              <a:spcBef>
                <a:spcPts val="0"/>
              </a:spcBef>
              <a:spcAft>
                <a:spcPts val="0"/>
              </a:spcAft>
              <a:defRPr/>
            </a:pPr>
            <a:r>
              <a:rPr lang="he-IL" dirty="0">
                <a:solidFill>
                  <a:schemeClr val="tx1"/>
                </a:solidFill>
              </a:rPr>
              <a:t>המטרות העיקריות לשימוש בהנדסה גנטית בחקלאות הן השבחת התוצרת החקלאית של הגידולים וחיות המשק דרך העלאת כמות התוצרת וכן שיפור האיכות דרך העלאת הערך התזונתי ושיפור הטעם. מטרות נוספות של הנדסה הגנטית בצמחים הן הקניית עמידות בפני מזיקים או תנאי מחיה קיצוניים בבית הגידול.</a:t>
            </a:r>
          </a:p>
          <a:p>
            <a:pPr algn="just" fontAlgn="auto">
              <a:spcBef>
                <a:spcPts val="0"/>
              </a:spcBef>
              <a:spcAft>
                <a:spcPts val="0"/>
              </a:spcAft>
              <a:defRPr/>
            </a:pPr>
            <a:r>
              <a:rPr lang="he-IL" dirty="0">
                <a:solidFill>
                  <a:schemeClr val="tx1"/>
                </a:solidFill>
              </a:rPr>
              <a:t>לדוגמה, יצירת מלפפון טרנסגני שנשמר היטב במקרר כמה שבועות</a:t>
            </a:r>
            <a:r>
              <a:rPr lang="he-IL" dirty="0">
                <a:solidFill>
                  <a:prstClr val="black"/>
                </a:solidFill>
              </a:rPr>
              <a:t>.</a:t>
            </a:r>
            <a:endParaRPr lang="he-IL" dirty="0">
              <a:solidFill>
                <a:prstClr val="black">
                  <a:lumMod val="65000"/>
                  <a:lumOff val="35000"/>
                </a:prstClr>
              </a:solidFill>
            </a:endParaRPr>
          </a:p>
        </p:txBody>
      </p:sp>
      <p:sp>
        <p:nvSpPr>
          <p:cNvPr id="11" name="TextBox 10"/>
          <p:cNvSpPr txBox="1"/>
          <p:nvPr/>
        </p:nvSpPr>
        <p:spPr>
          <a:xfrm>
            <a:off x="338138" y="642938"/>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7: </a:t>
            </a:r>
            <a:r>
              <a:rPr lang="he-IL" dirty="0">
                <a:solidFill>
                  <a:srgbClr val="1D4C72"/>
                </a:solidFill>
              </a:rPr>
              <a:t>בחינת בגרות תשס"ד</a:t>
            </a:r>
            <a:endParaRPr lang="he-IL" dirty="0">
              <a:solidFill>
                <a:srgbClr val="1D4C72"/>
              </a:solidFill>
              <a:latin typeface="Arial"/>
              <a:cs typeface="Arial"/>
            </a:endParaRPr>
          </a:p>
          <a:p>
            <a:pPr>
              <a:defRPr/>
            </a:pPr>
            <a:r>
              <a:rPr lang="he-IL" dirty="0">
                <a:solidFill>
                  <a:srgbClr val="1D4C72"/>
                </a:solidFill>
                <a:latin typeface="Arial"/>
                <a:cs typeface="Arial"/>
              </a:rPr>
              <a:t>כיום משתמשים יותר ויותר בהנדסה גנטית בחקלאות.</a:t>
            </a:r>
          </a:p>
          <a:p>
            <a:pPr>
              <a:defRPr/>
            </a:pPr>
            <a:r>
              <a:rPr lang="he-IL" dirty="0">
                <a:solidFill>
                  <a:srgbClr val="1D4C72"/>
                </a:solidFill>
                <a:latin typeface="Arial"/>
                <a:cs typeface="Arial"/>
              </a:rPr>
              <a:t>מהן המטרות העיקריות לשימוש בהנדסה גנטית בחקלאות? תנו דוגמאות.</a:t>
            </a:r>
          </a:p>
          <a:p>
            <a:pPr>
              <a:defRPr/>
            </a:pPr>
            <a:endParaRPr lang="en-US" dirty="0">
              <a:solidFill>
                <a:srgbClr val="1D4C72"/>
              </a:solidFill>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83036904-B443-49A7-8435-2C8A23791B35}" type="slidenum">
              <a:rPr lang="he-IL" sz="1200">
                <a:solidFill>
                  <a:srgbClr val="A6A6A6"/>
                </a:solidFill>
              </a:rPr>
              <a:pPr algn="l" eaLnBrk="1" hangingPunct="1"/>
              <a:t>28</a:t>
            </a:fld>
            <a:endParaRPr lang="he-IL" sz="1200">
              <a:solidFill>
                <a:srgbClr val="A6A6A6"/>
              </a:solidFill>
            </a:endParaRPr>
          </a:p>
        </p:txBody>
      </p:sp>
      <p:sp>
        <p:nvSpPr>
          <p:cNvPr id="8" name="Rectangle 3"/>
          <p:cNvSpPr/>
          <p:nvPr/>
        </p:nvSpPr>
        <p:spPr>
          <a:xfrm>
            <a:off x="374650"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4388" name="כותרת 12"/>
          <p:cNvSpPr>
            <a:spLocks noGrp="1"/>
          </p:cNvSpPr>
          <p:nvPr>
            <p:ph type="title" idx="4294967295"/>
          </p:nvPr>
        </p:nvSpPr>
        <p:spPr bwMode="auto">
          <a:xfrm>
            <a:off x="457200" y="142875"/>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סיכום: שימוש בהנדסה גנטית בחיידקים לתועלת האדם</a:t>
            </a:r>
          </a:p>
        </p:txBody>
      </p:sp>
      <p:grpSp>
        <p:nvGrpSpPr>
          <p:cNvPr id="144389" name="Group 89"/>
          <p:cNvGrpSpPr>
            <a:grpSpLocks/>
          </p:cNvGrpSpPr>
          <p:nvPr/>
        </p:nvGrpSpPr>
        <p:grpSpPr bwMode="auto">
          <a:xfrm>
            <a:off x="214313" y="1382713"/>
            <a:ext cx="8785225" cy="4968875"/>
            <a:chOff x="113" y="618"/>
            <a:chExt cx="5534" cy="3130"/>
          </a:xfrm>
        </p:grpSpPr>
        <p:sp>
          <p:nvSpPr>
            <p:cNvPr id="15" name="תרשים זרימה: תהליך חלופי 14"/>
            <p:cNvSpPr/>
            <p:nvPr/>
          </p:nvSpPr>
          <p:spPr>
            <a:xfrm>
              <a:off x="4876" y="1752"/>
              <a:ext cx="590" cy="40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dirty="0">
                  <a:solidFill>
                    <a:prstClr val="black"/>
                  </a:solidFill>
                  <a:latin typeface="Calibri" pitchFamily="34" charset="0"/>
                </a:rPr>
                <a:t>תעשייה</a:t>
              </a:r>
            </a:p>
          </p:txBody>
        </p:sp>
        <p:sp>
          <p:nvSpPr>
            <p:cNvPr id="16" name="תרשים זרימה: תהליך חלופי 15"/>
            <p:cNvSpPr/>
            <p:nvPr/>
          </p:nvSpPr>
          <p:spPr>
            <a:xfrm>
              <a:off x="3152" y="1752"/>
              <a:ext cx="997" cy="40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dirty="0">
                  <a:solidFill>
                    <a:prstClr val="black"/>
                  </a:solidFill>
                  <a:latin typeface="Calibri" pitchFamily="34" charset="0"/>
                </a:rPr>
                <a:t>רפואה</a:t>
              </a:r>
            </a:p>
          </p:txBody>
        </p:sp>
        <p:sp>
          <p:nvSpPr>
            <p:cNvPr id="17" name="תרשים זרימה: תהליך חלופי 16"/>
            <p:cNvSpPr/>
            <p:nvPr/>
          </p:nvSpPr>
          <p:spPr>
            <a:xfrm>
              <a:off x="1519" y="1752"/>
              <a:ext cx="998" cy="4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dirty="0">
                  <a:solidFill>
                    <a:prstClr val="black"/>
                  </a:solidFill>
                  <a:latin typeface="Calibri" pitchFamily="34" charset="0"/>
                </a:rPr>
                <a:t>חקלאות</a:t>
              </a:r>
            </a:p>
          </p:txBody>
        </p:sp>
        <p:sp>
          <p:nvSpPr>
            <p:cNvPr id="27" name="תרשים זרימה: תהליך חלופי 26"/>
            <p:cNvSpPr/>
            <p:nvPr/>
          </p:nvSpPr>
          <p:spPr>
            <a:xfrm>
              <a:off x="204" y="1752"/>
              <a:ext cx="680" cy="4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dirty="0">
                  <a:solidFill>
                    <a:prstClr val="black"/>
                  </a:solidFill>
                  <a:latin typeface="Calibri" pitchFamily="34" charset="0"/>
                </a:rPr>
                <a:t>סביבה</a:t>
              </a:r>
            </a:p>
          </p:txBody>
        </p:sp>
        <p:sp>
          <p:nvSpPr>
            <p:cNvPr id="2" name="תרשים זרימה: תהליך חלופי 26"/>
            <p:cNvSpPr/>
            <p:nvPr/>
          </p:nvSpPr>
          <p:spPr>
            <a:xfrm>
              <a:off x="2925" y="2659"/>
              <a:ext cx="681" cy="108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dirty="0">
                  <a:solidFill>
                    <a:prstClr val="black"/>
                  </a:solidFill>
                  <a:latin typeface="Calibri" pitchFamily="34" charset="0"/>
                </a:rPr>
                <a:t>החדרת גן חלבון מעטפת וירוס לחיידקים לייצור תרכיב חיסון</a:t>
              </a:r>
            </a:p>
          </p:txBody>
        </p:sp>
        <p:sp>
          <p:nvSpPr>
            <p:cNvPr id="3" name="תרשים זרימה: תהליך חלופי 26"/>
            <p:cNvSpPr/>
            <p:nvPr/>
          </p:nvSpPr>
          <p:spPr>
            <a:xfrm>
              <a:off x="3742" y="2659"/>
              <a:ext cx="771" cy="81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dirty="0">
                  <a:solidFill>
                    <a:prstClr val="black"/>
                  </a:solidFill>
                  <a:latin typeface="Calibri" pitchFamily="34" charset="0"/>
                </a:rPr>
                <a:t>החדרת גן אנושי בחיידקים לייצור הורמונים</a:t>
              </a:r>
            </a:p>
          </p:txBody>
        </p:sp>
        <p:sp>
          <p:nvSpPr>
            <p:cNvPr id="4" name="תרשים זרימה: תהליך חלופי 26"/>
            <p:cNvSpPr/>
            <p:nvPr/>
          </p:nvSpPr>
          <p:spPr>
            <a:xfrm>
              <a:off x="1066" y="2614"/>
              <a:ext cx="681" cy="90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dirty="0">
                  <a:solidFill>
                    <a:prstClr val="black"/>
                  </a:solidFill>
                  <a:latin typeface="Calibri" pitchFamily="34" charset="0"/>
                </a:rPr>
                <a:t>החדרת גן של חיידקים המייצר רעלן כנגד מזיקים בצמחים</a:t>
              </a:r>
            </a:p>
          </p:txBody>
        </p:sp>
        <p:sp>
          <p:nvSpPr>
            <p:cNvPr id="5" name="תרשים זרימה: תהליך חלופי 26"/>
            <p:cNvSpPr/>
            <p:nvPr/>
          </p:nvSpPr>
          <p:spPr>
            <a:xfrm>
              <a:off x="2018" y="2659"/>
              <a:ext cx="771" cy="7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dirty="0">
                  <a:solidFill>
                    <a:prstClr val="black"/>
                  </a:solidFill>
                  <a:latin typeface="Calibri" pitchFamily="34" charset="0"/>
                </a:rPr>
                <a:t>הגדלת מספר עותקי גן לקיבוע חנקן בחיידקים</a:t>
              </a:r>
            </a:p>
          </p:txBody>
        </p:sp>
        <p:sp>
          <p:nvSpPr>
            <p:cNvPr id="6" name="תרשים זרימה: תהליך חלופי 15"/>
            <p:cNvSpPr/>
            <p:nvPr/>
          </p:nvSpPr>
          <p:spPr>
            <a:xfrm>
              <a:off x="1927" y="618"/>
              <a:ext cx="1951" cy="40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dirty="0">
                  <a:solidFill>
                    <a:prstClr val="black"/>
                  </a:solidFill>
                  <a:latin typeface="Calibri" pitchFamily="34" charset="0"/>
                </a:rPr>
                <a:t>שימוש בחיידקים בהנדסה גנטית </a:t>
              </a:r>
            </a:p>
          </p:txBody>
        </p:sp>
        <p:sp>
          <p:nvSpPr>
            <p:cNvPr id="7" name="תרשים זרימה: תהליך חלופי 26"/>
            <p:cNvSpPr/>
            <p:nvPr/>
          </p:nvSpPr>
          <p:spPr>
            <a:xfrm>
              <a:off x="4627" y="2704"/>
              <a:ext cx="1020" cy="7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dirty="0">
                  <a:solidFill>
                    <a:prstClr val="black"/>
                  </a:solidFill>
                  <a:latin typeface="Calibri" pitchFamily="34" charset="0"/>
                </a:rPr>
                <a:t>החדרת גנים</a:t>
              </a:r>
            </a:p>
            <a:p>
              <a:pPr algn="ctr">
                <a:defRPr/>
              </a:pPr>
              <a:r>
                <a:rPr lang="he-IL" sz="1400" dirty="0">
                  <a:solidFill>
                    <a:prstClr val="black"/>
                  </a:solidFill>
                  <a:latin typeface="Calibri" pitchFamily="34" charset="0"/>
                </a:rPr>
                <a:t>לייצור חומרים שונים למיקרואורגניזמים</a:t>
              </a:r>
            </a:p>
          </p:txBody>
        </p:sp>
        <p:sp>
          <p:nvSpPr>
            <p:cNvPr id="9" name="תרשים זרימה: תהליך חלופי 26"/>
            <p:cNvSpPr/>
            <p:nvPr/>
          </p:nvSpPr>
          <p:spPr>
            <a:xfrm>
              <a:off x="113" y="2523"/>
              <a:ext cx="771" cy="108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dirty="0">
                  <a:solidFill>
                    <a:prstClr val="black"/>
                  </a:solidFill>
                  <a:latin typeface="Calibri" pitchFamily="34" charset="0"/>
                </a:rPr>
                <a:t>השתלת גנים לפירוק חומרים רעילים בסביבה באוכלוסייה </a:t>
              </a:r>
              <a:r>
                <a:rPr lang="he-IL" sz="1400" dirty="0">
                  <a:solidFill>
                    <a:schemeClr val="tx1"/>
                  </a:solidFill>
                  <a:latin typeface="Calibri" pitchFamily="34" charset="0"/>
                </a:rPr>
                <a:t>טבעית של חיידקים</a:t>
              </a:r>
            </a:p>
          </p:txBody>
        </p:sp>
        <p:sp>
          <p:nvSpPr>
            <p:cNvPr id="144402" name="Line 71"/>
            <p:cNvSpPr>
              <a:spLocks noChangeShapeType="1"/>
            </p:cNvSpPr>
            <p:nvPr/>
          </p:nvSpPr>
          <p:spPr bwMode="auto">
            <a:xfrm>
              <a:off x="2880" y="1026"/>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44403" name="Line 76"/>
            <p:cNvSpPr>
              <a:spLocks noChangeShapeType="1"/>
            </p:cNvSpPr>
            <p:nvPr/>
          </p:nvSpPr>
          <p:spPr bwMode="auto">
            <a:xfrm flipH="1">
              <a:off x="2018" y="1162"/>
              <a:ext cx="862" cy="5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44404" name="Line 77"/>
            <p:cNvSpPr>
              <a:spLocks noChangeShapeType="1"/>
            </p:cNvSpPr>
            <p:nvPr/>
          </p:nvSpPr>
          <p:spPr bwMode="auto">
            <a:xfrm flipH="1">
              <a:off x="521" y="1162"/>
              <a:ext cx="2359" cy="5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44405" name="Line 78"/>
            <p:cNvSpPr>
              <a:spLocks noChangeShapeType="1"/>
            </p:cNvSpPr>
            <p:nvPr/>
          </p:nvSpPr>
          <p:spPr bwMode="auto">
            <a:xfrm>
              <a:off x="2880" y="1162"/>
              <a:ext cx="726" cy="5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44406" name="Line 79"/>
            <p:cNvSpPr>
              <a:spLocks noChangeShapeType="1"/>
            </p:cNvSpPr>
            <p:nvPr/>
          </p:nvSpPr>
          <p:spPr bwMode="auto">
            <a:xfrm>
              <a:off x="2880" y="1162"/>
              <a:ext cx="2268" cy="5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44407" name="Line 80"/>
            <p:cNvSpPr>
              <a:spLocks noChangeShapeType="1"/>
            </p:cNvSpPr>
            <p:nvPr/>
          </p:nvSpPr>
          <p:spPr bwMode="auto">
            <a:xfrm>
              <a:off x="521" y="2160"/>
              <a:ext cx="0" cy="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44408" name="Line 81"/>
            <p:cNvSpPr>
              <a:spLocks noChangeShapeType="1"/>
            </p:cNvSpPr>
            <p:nvPr/>
          </p:nvSpPr>
          <p:spPr bwMode="auto">
            <a:xfrm>
              <a:off x="1973" y="2160"/>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44409" name="Line 82"/>
            <p:cNvSpPr>
              <a:spLocks noChangeShapeType="1"/>
            </p:cNvSpPr>
            <p:nvPr/>
          </p:nvSpPr>
          <p:spPr bwMode="auto">
            <a:xfrm flipH="1">
              <a:off x="1383" y="2341"/>
              <a:ext cx="590" cy="27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44410" name="Line 83"/>
            <p:cNvSpPr>
              <a:spLocks noChangeShapeType="1"/>
            </p:cNvSpPr>
            <p:nvPr/>
          </p:nvSpPr>
          <p:spPr bwMode="auto">
            <a:xfrm>
              <a:off x="1973" y="2341"/>
              <a:ext cx="453" cy="3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44411" name="Line 84"/>
            <p:cNvSpPr>
              <a:spLocks noChangeShapeType="1"/>
            </p:cNvSpPr>
            <p:nvPr/>
          </p:nvSpPr>
          <p:spPr bwMode="auto">
            <a:xfrm>
              <a:off x="3696" y="2160"/>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44412" name="Line 85"/>
            <p:cNvSpPr>
              <a:spLocks noChangeShapeType="1"/>
            </p:cNvSpPr>
            <p:nvPr/>
          </p:nvSpPr>
          <p:spPr bwMode="auto">
            <a:xfrm flipH="1">
              <a:off x="3243" y="2341"/>
              <a:ext cx="453" cy="3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44413" name="Line 86"/>
            <p:cNvSpPr>
              <a:spLocks noChangeShapeType="1"/>
            </p:cNvSpPr>
            <p:nvPr/>
          </p:nvSpPr>
          <p:spPr bwMode="auto">
            <a:xfrm>
              <a:off x="3696" y="2341"/>
              <a:ext cx="409" cy="3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44414" name="Line 87"/>
            <p:cNvSpPr>
              <a:spLocks noChangeShapeType="1"/>
            </p:cNvSpPr>
            <p:nvPr/>
          </p:nvSpPr>
          <p:spPr bwMode="auto">
            <a:xfrm>
              <a:off x="5193" y="2160"/>
              <a:ext cx="0" cy="5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44415" name="Text Box 88"/>
            <p:cNvSpPr txBox="1">
              <a:spLocks noChangeArrowheads="1"/>
            </p:cNvSpPr>
            <p:nvPr/>
          </p:nvSpPr>
          <p:spPr bwMode="auto">
            <a:xfrm>
              <a:off x="1565" y="1117"/>
              <a:ext cx="7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sz="1400">
                  <a:solidFill>
                    <a:srgbClr val="000000"/>
                  </a:solidFill>
                </a:rPr>
                <a:t>בתחומים של </a:t>
              </a:r>
              <a:endParaRPr lang="en-US" sz="1400">
                <a:solidFill>
                  <a:srgbClr val="000000"/>
                </a:solidFill>
              </a:endParaRPr>
            </a:p>
          </p:txBody>
        </p:sp>
      </p:grpSp>
      <p:sp>
        <p:nvSpPr>
          <p:cNvPr id="144390" name="מלבן 9"/>
          <p:cNvSpPr>
            <a:spLocks noChangeArrowheads="1"/>
          </p:cNvSpPr>
          <p:nvPr/>
        </p:nvSpPr>
        <p:spPr bwMode="auto">
          <a:xfrm>
            <a:off x="179388" y="558800"/>
            <a:ext cx="8637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1D4C72"/>
                </a:solidFill>
              </a:rPr>
              <a:t>התרשים הבא מתאר את השימושים בהנדסה גנטית בתחומי החקלאות והרפואה, שדנו בהם במצגת זו, ועוד שימושים.</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4F9B63A-B2B5-4F49-9AF2-25BDBB2F54B6}" type="slidenum">
              <a:rPr lang="he-IL" smtClean="0"/>
              <a:pPr fontAlgn="base">
                <a:spcBef>
                  <a:spcPct val="0"/>
                </a:spcBef>
                <a:spcAft>
                  <a:spcPct val="0"/>
                </a:spcAft>
                <a:defRPr/>
              </a:pPr>
              <a:t>29</a:t>
            </a:fld>
            <a:endParaRPr lang="he-IL" dirty="0" smtClean="0"/>
          </a:p>
        </p:txBody>
      </p:sp>
      <p:sp>
        <p:nvSpPr>
          <p:cNvPr id="145412" name="כותרת 9"/>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הסיכונים בהנדסה גנטית</a:t>
            </a:r>
            <a:endParaRPr lang="he-IL" smtClean="0"/>
          </a:p>
        </p:txBody>
      </p:sp>
      <p:sp>
        <p:nvSpPr>
          <p:cNvPr id="3" name="מלבן 2"/>
          <p:cNvSpPr/>
          <p:nvPr/>
        </p:nvSpPr>
        <p:spPr>
          <a:xfrm>
            <a:off x="309563" y="912813"/>
            <a:ext cx="8370887" cy="5078412"/>
          </a:xfrm>
          <a:prstGeom prst="rect">
            <a:avLst/>
          </a:prstGeom>
        </p:spPr>
        <p:txBody>
          <a:bodyPr>
            <a:spAutoFit/>
          </a:bodyPr>
          <a:lstStyle/>
          <a:p>
            <a:pPr>
              <a:defRPr/>
            </a:pPr>
            <a:r>
              <a:rPr lang="he-IL" b="1" dirty="0">
                <a:solidFill>
                  <a:schemeClr val="accent3"/>
                </a:solidFill>
              </a:rPr>
              <a:t>נזקים אקולוגיים</a:t>
            </a:r>
          </a:p>
          <a:p>
            <a:pPr marL="285750" indent="-285750">
              <a:buFont typeface="Wingdings" pitchFamily="2" charset="2"/>
              <a:buChar char="§"/>
              <a:defRPr/>
            </a:pPr>
            <a:r>
              <a:rPr lang="he-IL" dirty="0">
                <a:solidFill>
                  <a:schemeClr val="accent3"/>
                </a:solidFill>
              </a:rPr>
              <a:t>פגיעה במגוון המינים ובאיזון במערכת האקולוגית</a:t>
            </a:r>
          </a:p>
          <a:p>
            <a:pPr>
              <a:defRPr/>
            </a:pPr>
            <a:r>
              <a:rPr lang="he-IL" dirty="0">
                <a:solidFill>
                  <a:prstClr val="black"/>
                </a:solidFill>
              </a:rPr>
              <a:t>    אורגניזמים מהונדסים עלולים להתחרות בפרטים בני אותו המין (שלא הונדסו גנטית),  </a:t>
            </a:r>
          </a:p>
          <a:p>
            <a:pPr>
              <a:defRPr/>
            </a:pPr>
            <a:r>
              <a:rPr lang="he-IL" dirty="0">
                <a:solidFill>
                  <a:prstClr val="black"/>
                </a:solidFill>
              </a:rPr>
              <a:t>    להתרבות ולדחוק את צמחי הבר ובעלי החיים בטבע או לגרום להם מחלות, וכך לפגוע   </a:t>
            </a:r>
          </a:p>
          <a:p>
            <a:pPr>
              <a:defRPr/>
            </a:pPr>
            <a:r>
              <a:rPr lang="he-IL" dirty="0">
                <a:solidFill>
                  <a:prstClr val="black"/>
                </a:solidFill>
              </a:rPr>
              <a:t>    במערכת האקולוגית.</a:t>
            </a:r>
          </a:p>
          <a:p>
            <a:pPr>
              <a:defRPr/>
            </a:pPr>
            <a:endParaRPr lang="he-IL" dirty="0">
              <a:solidFill>
                <a:prstClr val="black"/>
              </a:solidFill>
            </a:endParaRPr>
          </a:p>
          <a:p>
            <a:pPr marL="285750" indent="-285750">
              <a:buFont typeface="Wingdings" pitchFamily="2" charset="2"/>
              <a:buChar char="§"/>
              <a:defRPr/>
            </a:pPr>
            <a:r>
              <a:rPr lang="he-IL" dirty="0">
                <a:solidFill>
                  <a:schemeClr val="accent3"/>
                </a:solidFill>
              </a:rPr>
              <a:t>הקטנת השונות הגנטית</a:t>
            </a:r>
          </a:p>
          <a:p>
            <a:pPr>
              <a:defRPr/>
            </a:pPr>
            <a:r>
              <a:rPr lang="he-IL" dirty="0">
                <a:solidFill>
                  <a:prstClr val="black"/>
                </a:solidFill>
              </a:rPr>
              <a:t>    עלולים לפגוע בשונות הגנטית וליצור אחידות גנטית רבה מדי</a:t>
            </a:r>
            <a:r>
              <a:rPr lang="he-IL" dirty="0"/>
              <a:t>. שינוי ניכר בתנאי  </a:t>
            </a:r>
          </a:p>
          <a:p>
            <a:pPr>
              <a:defRPr/>
            </a:pPr>
            <a:r>
              <a:rPr lang="he-IL" dirty="0"/>
              <a:t>    הסביבה עלול לפגוע אנושות במין שפרטיו זהים זה לזה.</a:t>
            </a:r>
          </a:p>
          <a:p>
            <a:pPr>
              <a:defRPr/>
            </a:pPr>
            <a:endParaRPr lang="he-IL" dirty="0">
              <a:solidFill>
                <a:prstClr val="black"/>
              </a:solidFill>
            </a:endParaRPr>
          </a:p>
          <a:p>
            <a:pPr marL="285750" indent="-285750">
              <a:buFont typeface="Wingdings" pitchFamily="2" charset="2"/>
              <a:buChar char="§"/>
              <a:defRPr/>
            </a:pPr>
            <a:r>
              <a:rPr lang="he-IL" dirty="0">
                <a:solidFill>
                  <a:schemeClr val="accent3"/>
                </a:solidFill>
              </a:rPr>
              <a:t>יצירה לא</a:t>
            </a:r>
            <a:r>
              <a:rPr lang="he-IL" dirty="0">
                <a:solidFill>
                  <a:schemeClr val="accent3"/>
                </a:solidFill>
                <a:latin typeface="Arial"/>
                <a:cs typeface="Arial"/>
              </a:rPr>
              <a:t>־</a:t>
            </a:r>
            <a:r>
              <a:rPr lang="he-IL" dirty="0">
                <a:solidFill>
                  <a:schemeClr val="accent3"/>
                </a:solidFill>
              </a:rPr>
              <a:t>מכוונת של  צמחים/בעלי חיים/חיידקים מזיקים בעלי תכונות בלתי רצויות</a:t>
            </a:r>
          </a:p>
          <a:p>
            <a:pPr>
              <a:defRPr/>
            </a:pPr>
            <a:r>
              <a:rPr lang="he-IL" dirty="0">
                <a:solidFill>
                  <a:prstClr val="black"/>
                </a:solidFill>
              </a:rPr>
              <a:t>    לדוגמה: העברת גנים בלתי רצויים (לדוגמה, עמידות לחומרי הדברה נגד עשבים מזיקים)  </a:t>
            </a:r>
          </a:p>
          <a:p>
            <a:pPr>
              <a:defRPr/>
            </a:pPr>
            <a:r>
              <a:rPr lang="he-IL" dirty="0">
                <a:solidFill>
                  <a:prstClr val="black"/>
                </a:solidFill>
              </a:rPr>
              <a:t>    מצמחים חקלאיים </a:t>
            </a:r>
            <a:r>
              <a:rPr lang="he-IL" dirty="0"/>
              <a:t>מהונדסים אל צמחי הבר דרך הכלאות של צמחים מהונדסים עם </a:t>
            </a:r>
          </a:p>
          <a:p>
            <a:pPr>
              <a:defRPr/>
            </a:pPr>
            <a:r>
              <a:rPr lang="he-IL" dirty="0"/>
              <a:t>    צמחי הבר – כך יכולים להיווצר מינים של עשבים מזיקים העמידים לחומרי הדברה.</a:t>
            </a:r>
          </a:p>
          <a:p>
            <a:pPr>
              <a:defRPr/>
            </a:pPr>
            <a:r>
              <a:rPr lang="he-IL" dirty="0"/>
              <a:t>    או "זליגה" בלתי מכוונת ממעבדות המחקר, בעקבות </a:t>
            </a:r>
            <a:r>
              <a:rPr lang="he-IL" dirty="0">
                <a:solidFill>
                  <a:prstClr val="black"/>
                </a:solidFill>
              </a:rPr>
              <a:t>רשלנות, של אורגניזמים מסוכנים כגון חיידקים מהונדסים עמידים לאנטיביוטיקה.</a:t>
            </a:r>
          </a:p>
          <a:p>
            <a:pPr>
              <a:defRPr/>
            </a:pPr>
            <a:r>
              <a:rPr lang="he-IL" dirty="0">
                <a:solidFill>
                  <a:prstClr val="black"/>
                </a:solidFill>
              </a:rPr>
              <a:t/>
            </a:r>
            <a:br>
              <a:rPr lang="he-IL" dirty="0">
                <a:solidFill>
                  <a:prstClr val="black"/>
                </a:solidFill>
              </a:rPr>
            </a:br>
            <a:endParaRPr lang="he-IL" dirty="0">
              <a:solidFill>
                <a:prstClr val="black"/>
              </a:solidFill>
            </a:endParaRPr>
          </a:p>
        </p:txBody>
      </p:sp>
      <p:sp>
        <p:nvSpPr>
          <p:cNvPr id="145414" name="מלבן 11"/>
          <p:cNvSpPr>
            <a:spLocks noChangeArrowheads="1"/>
          </p:cNvSpPr>
          <p:nvPr/>
        </p:nvSpPr>
        <p:spPr bwMode="auto">
          <a:xfrm>
            <a:off x="179388" y="476250"/>
            <a:ext cx="863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000000"/>
                </a:solidFill>
              </a:rPr>
              <a:t>פיתוח אורגניזמים מהונדסים טומן בחובו סכנות, </a:t>
            </a:r>
            <a:r>
              <a:rPr lang="he-IL" u="sng">
                <a:solidFill>
                  <a:srgbClr val="000000"/>
                </a:solidFill>
              </a:rPr>
              <a:t>שטרם התממשו</a:t>
            </a:r>
            <a:r>
              <a:rPr lang="he-IL">
                <a:solidFill>
                  <a:srgbClr val="000000"/>
                </a:solidFill>
              </a:rPr>
              <a:t>, הכוללות בין היתר:</a:t>
            </a:r>
          </a:p>
        </p:txBody>
      </p:sp>
      <p:sp>
        <p:nvSpPr>
          <p:cNvPr id="2" name="מלבן 1"/>
          <p:cNvSpPr/>
          <p:nvPr/>
        </p:nvSpPr>
        <p:spPr>
          <a:xfrm>
            <a:off x="520700" y="839788"/>
            <a:ext cx="8159750" cy="460533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145416" name="קבוצה 9"/>
          <p:cNvGrpSpPr>
            <a:grpSpLocks/>
          </p:cNvGrpSpPr>
          <p:nvPr/>
        </p:nvGrpSpPr>
        <p:grpSpPr bwMode="auto">
          <a:xfrm>
            <a:off x="4087813" y="5656263"/>
            <a:ext cx="4468812" cy="923925"/>
            <a:chOff x="4339431" y="5220027"/>
            <a:chExt cx="4469606" cy="923330"/>
          </a:xfrm>
        </p:grpSpPr>
        <p:sp>
          <p:nvSpPr>
            <p:cNvPr id="11" name="מלבן 10"/>
            <p:cNvSpPr/>
            <p:nvPr/>
          </p:nvSpPr>
          <p:spPr>
            <a:xfrm>
              <a:off x="4339431" y="5220027"/>
              <a:ext cx="4469606" cy="923330"/>
            </a:xfrm>
            <a:prstGeom prst="rect">
              <a:avLst/>
            </a:prstGeom>
          </p:spPr>
          <p:txBody>
            <a:bodyPr>
              <a:spAutoFit/>
            </a:bodyPr>
            <a:lstStyle/>
            <a:p>
              <a:pPr>
                <a:defRPr/>
              </a:pPr>
              <a:r>
                <a:rPr lang="he-IL" b="1" dirty="0">
                  <a:solidFill>
                    <a:schemeClr val="accent3"/>
                  </a:solidFill>
                </a:rPr>
                <a:t>שימוש לרעה</a:t>
              </a:r>
            </a:p>
            <a:p>
              <a:pPr>
                <a:defRPr/>
              </a:pPr>
              <a:r>
                <a:rPr lang="he-IL" b="1" dirty="0">
                  <a:solidFill>
                    <a:srgbClr val="FF6600"/>
                  </a:solidFill>
                </a:rPr>
                <a:t>סיכונים בריאותיים</a:t>
              </a:r>
            </a:p>
            <a:p>
              <a:pPr>
                <a:defRPr/>
              </a:pPr>
              <a:r>
                <a:rPr lang="he-IL" b="1" dirty="0">
                  <a:solidFill>
                    <a:srgbClr val="FF6600"/>
                  </a:solidFill>
                </a:rPr>
                <a:t>דילמה מוסרית</a:t>
              </a:r>
            </a:p>
          </p:txBody>
        </p:sp>
        <p:sp>
          <p:nvSpPr>
            <p:cNvPr id="7" name="סוגר מסולסל שמאלי 6"/>
            <p:cNvSpPr/>
            <p:nvPr/>
          </p:nvSpPr>
          <p:spPr>
            <a:xfrm>
              <a:off x="6479761" y="5220027"/>
              <a:ext cx="504915" cy="87256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145419" name="מלבן 8"/>
            <p:cNvSpPr>
              <a:spLocks noChangeArrowheads="1"/>
            </p:cNvSpPr>
            <p:nvPr/>
          </p:nvSpPr>
          <p:spPr bwMode="auto">
            <a:xfrm>
              <a:off x="5243715" y="5457496"/>
              <a:ext cx="1250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solidFill>
                    <a:srgbClr val="000000"/>
                  </a:solidFill>
                </a:rPr>
                <a:t>בשקף הבא.</a:t>
              </a:r>
              <a:endParaRPr lang="he-IL"/>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EF8C7EA-3B90-4541-99A9-1B89BD83574F}" type="slidenum">
              <a:rPr lang="he-IL" smtClean="0"/>
              <a:pPr fontAlgn="base">
                <a:spcBef>
                  <a:spcPct val="0"/>
                </a:spcBef>
                <a:spcAft>
                  <a:spcPct val="0"/>
                </a:spcAft>
                <a:defRPr/>
              </a:pPr>
              <a:t>3</a:t>
            </a:fld>
            <a:endParaRPr lang="he-IL" dirty="0" smtClean="0"/>
          </a:p>
        </p:txBody>
      </p:sp>
      <p:sp>
        <p:nvSpPr>
          <p:cNvPr id="10" name="כותרת 9"/>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הנדסה גנטית</a:t>
            </a:r>
            <a:r>
              <a:rPr lang="he-IL" sz="1800" dirty="0" smtClean="0">
                <a:solidFill>
                  <a:schemeClr val="accent6">
                    <a:lumMod val="50000"/>
                    <a:lumOff val="50000"/>
                  </a:schemeClr>
                </a:solidFill>
              </a:rPr>
              <a:t/>
            </a:r>
            <a:br>
              <a:rPr lang="he-IL" sz="1800" dirty="0" smtClean="0">
                <a:solidFill>
                  <a:schemeClr val="accent6">
                    <a:lumMod val="50000"/>
                    <a:lumOff val="50000"/>
                  </a:schemeClr>
                </a:solidFill>
              </a:rPr>
            </a:br>
            <a:endParaRPr lang="he-IL" dirty="0">
              <a:solidFill>
                <a:schemeClr val="accent6">
                  <a:lumMod val="50000"/>
                  <a:lumOff val="50000"/>
                </a:schemeClr>
              </a:solidFill>
            </a:endParaRPr>
          </a:p>
        </p:txBody>
      </p:sp>
      <p:sp>
        <p:nvSpPr>
          <p:cNvPr id="11" name="TextBox 10"/>
          <p:cNvSpPr txBox="1"/>
          <p:nvPr/>
        </p:nvSpPr>
        <p:spPr>
          <a:xfrm>
            <a:off x="468313" y="500063"/>
            <a:ext cx="8140700" cy="1714500"/>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dirty="0">
                <a:solidFill>
                  <a:prstClr val="black"/>
                </a:solidFill>
              </a:rPr>
              <a:t>הנדסה גנטית היא </a:t>
            </a:r>
            <a:r>
              <a:rPr lang="he-IL" dirty="0">
                <a:solidFill>
                  <a:schemeClr val="accent3"/>
                </a:solidFill>
              </a:rPr>
              <a:t>תהליך שבו משנים את ה</a:t>
            </a:r>
            <a:r>
              <a:rPr lang="he-IL" dirty="0">
                <a:solidFill>
                  <a:schemeClr val="accent3"/>
                </a:solidFill>
                <a:latin typeface="Arial"/>
                <a:cs typeface="Arial"/>
              </a:rPr>
              <a:t>־</a:t>
            </a:r>
            <a:r>
              <a:rPr lang="en-US" dirty="0">
                <a:solidFill>
                  <a:schemeClr val="accent3"/>
                </a:solidFill>
              </a:rPr>
              <a:t>DNA</a:t>
            </a:r>
            <a:r>
              <a:rPr lang="he-IL" dirty="0">
                <a:solidFill>
                  <a:schemeClr val="accent3"/>
                </a:solidFill>
              </a:rPr>
              <a:t> של יצור על מנת לשנות את תכונותיו על פי רצונו של האדם ועל פי צרכיו.</a:t>
            </a:r>
          </a:p>
          <a:p>
            <a:pPr algn="just">
              <a:defRPr/>
            </a:pPr>
            <a:r>
              <a:rPr lang="he-IL" dirty="0"/>
              <a:t>התהליך מתבצע דרך החדרת </a:t>
            </a:r>
            <a:r>
              <a:rPr lang="en-US" dirty="0"/>
              <a:t>DNA</a:t>
            </a:r>
            <a:r>
              <a:rPr lang="he-IL" dirty="0"/>
              <a:t> שמקורו ביצור אחד או </a:t>
            </a:r>
            <a:r>
              <a:rPr lang="en-US" dirty="0"/>
              <a:t>DNA</a:t>
            </a:r>
            <a:r>
              <a:rPr lang="he-IL" dirty="0"/>
              <a:t> מלאכותי שנוצר במעבדה, אל תאיו של היצור המקבל. בדרך זו אפשר להקנות ליצור ה"מהונדס" תכונה חדשה, לדוגמה: כושר יצירת אינסולין</a:t>
            </a:r>
            <a:r>
              <a:rPr lang="he-IL" dirty="0">
                <a:solidFill>
                  <a:prstClr val="black"/>
                </a:solidFill>
              </a:rPr>
              <a:t>.</a:t>
            </a:r>
          </a:p>
        </p:txBody>
      </p:sp>
      <p:sp>
        <p:nvSpPr>
          <p:cNvPr id="12" name="TextBox 11"/>
          <p:cNvSpPr txBox="1"/>
          <p:nvPr/>
        </p:nvSpPr>
        <p:spPr>
          <a:xfrm>
            <a:off x="107950" y="5949950"/>
            <a:ext cx="8501063" cy="511175"/>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u="sng" dirty="0"/>
              <a:t>הנשא (וקטור) שמשתמשים בו </a:t>
            </a:r>
            <a:r>
              <a:rPr lang="he-IL" u="sng" dirty="0">
                <a:solidFill>
                  <a:prstClr val="black"/>
                </a:solidFill>
              </a:rPr>
              <a:t>להעברת הגן מיצור ליצור </a:t>
            </a:r>
            <a:r>
              <a:rPr lang="he-IL" dirty="0">
                <a:solidFill>
                  <a:prstClr val="black"/>
                </a:solidFill>
              </a:rPr>
              <a:t>הוא </a:t>
            </a:r>
            <a:r>
              <a:rPr lang="he-IL" dirty="0">
                <a:solidFill>
                  <a:schemeClr val="accent3"/>
                </a:solidFill>
              </a:rPr>
              <a:t>פלסמיד</a:t>
            </a:r>
            <a:r>
              <a:rPr lang="he-IL" dirty="0">
                <a:solidFill>
                  <a:prstClr val="black"/>
                </a:solidFill>
              </a:rPr>
              <a:t> או </a:t>
            </a:r>
            <a:r>
              <a:rPr lang="he-IL" dirty="0">
                <a:solidFill>
                  <a:schemeClr val="accent3"/>
                </a:solidFill>
              </a:rPr>
              <a:t>נגיף </a:t>
            </a:r>
            <a:r>
              <a:rPr lang="he-IL" dirty="0">
                <a:solidFill>
                  <a:prstClr val="black"/>
                </a:solidFill>
              </a:rPr>
              <a:t>– ועל כך </a:t>
            </a:r>
          </a:p>
          <a:p>
            <a:pPr algn="just">
              <a:defRPr/>
            </a:pPr>
            <a:r>
              <a:rPr lang="he-IL" dirty="0">
                <a:solidFill>
                  <a:prstClr val="black"/>
                </a:solidFill>
              </a:rPr>
              <a:t>בשקפים הבאים.</a:t>
            </a:r>
          </a:p>
        </p:txBody>
      </p:sp>
      <p:grpSp>
        <p:nvGrpSpPr>
          <p:cNvPr id="118791" name="קבוצה 1"/>
          <p:cNvGrpSpPr>
            <a:grpSpLocks/>
          </p:cNvGrpSpPr>
          <p:nvPr/>
        </p:nvGrpSpPr>
        <p:grpSpPr bwMode="auto">
          <a:xfrm>
            <a:off x="717550" y="2214563"/>
            <a:ext cx="7599363" cy="3508375"/>
            <a:chOff x="357188" y="2214563"/>
            <a:chExt cx="7598937" cy="3508722"/>
          </a:xfrm>
        </p:grpSpPr>
        <p:pic>
          <p:nvPicPr>
            <p:cNvPr id="118793" name="Picture 2" descr="Z:\Sheila\נחשון\התא\גרעין\מצגות\חידושי המדע\תמונות מחידת התורשה\p1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214563"/>
              <a:ext cx="7598937" cy="350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39741" y="4797680"/>
              <a:ext cx="2357305" cy="714446"/>
            </a:xfrm>
            <a:prstGeom prst="rect">
              <a:avLst/>
            </a:prstGeom>
            <a:noFill/>
            <a:ln w="12700">
              <a:solidFill>
                <a:schemeClr val="tx1"/>
              </a:solidFill>
            </a:ln>
            <a:effectLst>
              <a:outerShdw sx="101000" sy="101000" algn="ctr" rotWithShape="0">
                <a:schemeClr val="bg1">
                  <a:lumMod val="75000"/>
                </a:schemeClr>
              </a:outerShdw>
            </a:effectLst>
          </p:spPr>
          <p:txBody>
            <a:bodyPr/>
            <a:lstStyle/>
            <a:p>
              <a:pPr>
                <a:defRPr/>
              </a:pPr>
              <a:r>
                <a:rPr lang="he-IL" dirty="0">
                  <a:solidFill>
                    <a:prstClr val="black"/>
                  </a:solidFill>
                </a:rPr>
                <a:t>היצור המהונדס נקרא </a:t>
              </a:r>
              <a:r>
                <a:rPr lang="he-IL" dirty="0">
                  <a:solidFill>
                    <a:srgbClr val="FF6600"/>
                  </a:solidFill>
                </a:rPr>
                <a:t>יצור/אורגניזם טרנסגני</a:t>
              </a:r>
              <a:endParaRPr lang="he-IL" dirty="0">
                <a:solidFill>
                  <a:prstClr val="black"/>
                </a:solidFill>
              </a:endParaRPr>
            </a:p>
          </p:txBody>
        </p:sp>
      </p:grpSp>
      <p:sp>
        <p:nvSpPr>
          <p:cNvPr id="118792" name="מלבן 2"/>
          <p:cNvSpPr>
            <a:spLocks noChangeArrowheads="1"/>
          </p:cNvSpPr>
          <p:nvPr/>
        </p:nvSpPr>
        <p:spPr bwMode="auto">
          <a:xfrm>
            <a:off x="2268538" y="2276475"/>
            <a:ext cx="1784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000000"/>
                </a:solidFill>
              </a:rPr>
              <a:t>מעבירים את הגן </a:t>
            </a:r>
          </a:p>
          <a:p>
            <a:r>
              <a:rPr lang="he-IL" sz="1400" b="1">
                <a:solidFill>
                  <a:srgbClr val="000000"/>
                </a:solidFill>
              </a:rPr>
              <a:t>מיצור ליצור באמצעות </a:t>
            </a:r>
          </a:p>
          <a:p>
            <a:r>
              <a:rPr lang="he-IL" sz="1400" b="1">
                <a:solidFill>
                  <a:srgbClr val="000000"/>
                </a:solidFill>
              </a:rPr>
              <a:t>נשא (וקטור):</a:t>
            </a:r>
          </a:p>
          <a:p>
            <a:r>
              <a:rPr lang="he-IL" sz="1400" b="1">
                <a:solidFill>
                  <a:srgbClr val="000000"/>
                </a:solidFill>
              </a:rPr>
              <a:t>פלסמיד או נגיף </a:t>
            </a:r>
            <a:endParaRPr lang="he-IL" sz="1400" b="1"/>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05E4667-B0A3-4733-B2A4-669DAFDA5FD3}" type="slidenum">
              <a:rPr lang="he-IL" smtClean="0"/>
              <a:pPr fontAlgn="base">
                <a:spcBef>
                  <a:spcPct val="0"/>
                </a:spcBef>
                <a:spcAft>
                  <a:spcPct val="0"/>
                </a:spcAft>
                <a:defRPr/>
              </a:pPr>
              <a:t>30</a:t>
            </a:fld>
            <a:endParaRPr lang="he-IL" dirty="0" smtClean="0"/>
          </a:p>
        </p:txBody>
      </p:sp>
      <p:sp>
        <p:nvSpPr>
          <p:cNvPr id="146436" name="כותרת 9"/>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הסיכונים בהנדסה גנטית</a:t>
            </a:r>
            <a:endParaRPr lang="he-IL" smtClean="0"/>
          </a:p>
        </p:txBody>
      </p:sp>
      <p:sp>
        <p:nvSpPr>
          <p:cNvPr id="146437" name="מלבן 10"/>
          <p:cNvSpPr>
            <a:spLocks noChangeArrowheads="1"/>
          </p:cNvSpPr>
          <p:nvPr/>
        </p:nvSpPr>
        <p:spPr bwMode="auto">
          <a:xfrm>
            <a:off x="755650" y="1196975"/>
            <a:ext cx="7781925" cy="1200150"/>
          </a:xfrm>
          <a:prstGeom prst="rect">
            <a:avLst/>
          </a:prstGeom>
          <a:noFill/>
          <a:ln w="9525">
            <a:noFill/>
            <a:miter lim="800000"/>
            <a:headEnd/>
            <a:tailEnd/>
          </a:ln>
        </p:spPr>
        <p:txBody>
          <a:bodyPr>
            <a:spAutoFit/>
          </a:bodyPr>
          <a:lstStyle/>
          <a:p>
            <a:pPr>
              <a:defRPr/>
            </a:pPr>
            <a:r>
              <a:rPr lang="he-IL" b="1" dirty="0">
                <a:solidFill>
                  <a:srgbClr val="FF6600"/>
                </a:solidFill>
              </a:rPr>
              <a:t>שימוש לרעה</a:t>
            </a:r>
          </a:p>
          <a:p>
            <a:pPr>
              <a:defRPr/>
            </a:pPr>
            <a:r>
              <a:rPr lang="he-IL" dirty="0">
                <a:solidFill>
                  <a:srgbClr val="000000"/>
                </a:solidFill>
              </a:rPr>
              <a:t>יצירת חיידקים אלימים עמידים לכל סוגי האנטיביוטיקה </a:t>
            </a:r>
            <a:r>
              <a:rPr lang="he-IL" dirty="0"/>
              <a:t>לשימוש בתור נשק ביולוגי </a:t>
            </a:r>
          </a:p>
          <a:p>
            <a:pPr>
              <a:defRPr/>
            </a:pPr>
            <a:r>
              <a:rPr lang="he-IL" dirty="0"/>
              <a:t>(או יצורים מהונדסים אחרים מזיקים).</a:t>
            </a:r>
          </a:p>
          <a:p>
            <a:pPr>
              <a:defRPr/>
            </a:pPr>
            <a:endParaRPr lang="he-IL" dirty="0">
              <a:solidFill>
                <a:srgbClr val="000000"/>
              </a:solidFill>
            </a:endParaRPr>
          </a:p>
        </p:txBody>
      </p:sp>
      <p:sp>
        <p:nvSpPr>
          <p:cNvPr id="146438" name="מלבן 4"/>
          <p:cNvSpPr>
            <a:spLocks noChangeArrowheads="1"/>
          </p:cNvSpPr>
          <p:nvPr/>
        </p:nvSpPr>
        <p:spPr bwMode="auto">
          <a:xfrm>
            <a:off x="539750" y="4078288"/>
            <a:ext cx="7997825" cy="646112"/>
          </a:xfrm>
          <a:prstGeom prst="rect">
            <a:avLst/>
          </a:prstGeom>
          <a:noFill/>
          <a:ln w="9525">
            <a:noFill/>
            <a:miter lim="800000"/>
            <a:headEnd/>
            <a:tailEnd/>
          </a:ln>
        </p:spPr>
        <p:txBody>
          <a:bodyPr>
            <a:spAutoFit/>
          </a:bodyPr>
          <a:lstStyle/>
          <a:p>
            <a:pPr>
              <a:defRPr/>
            </a:pPr>
            <a:r>
              <a:rPr lang="he-IL" b="1" dirty="0">
                <a:solidFill>
                  <a:srgbClr val="FF6600"/>
                </a:solidFill>
              </a:rPr>
              <a:t>בעיה מוסרית</a:t>
            </a:r>
          </a:p>
          <a:p>
            <a:pPr>
              <a:defRPr/>
            </a:pPr>
            <a:r>
              <a:rPr lang="he-IL" dirty="0">
                <a:solidFill>
                  <a:srgbClr val="000000"/>
                </a:solidFill>
              </a:rPr>
              <a:t>באיזו זכות בני האדם </a:t>
            </a:r>
            <a:r>
              <a:rPr lang="he-IL" dirty="0"/>
              <a:t>משנים על פי רצונם </a:t>
            </a:r>
            <a:r>
              <a:rPr lang="he-IL" dirty="0">
                <a:solidFill>
                  <a:srgbClr val="000000"/>
                </a:solidFill>
              </a:rPr>
              <a:t>תכונות של יצורים חיים?</a:t>
            </a:r>
          </a:p>
        </p:txBody>
      </p:sp>
      <p:sp>
        <p:nvSpPr>
          <p:cNvPr id="146439" name="מלבן 7"/>
          <p:cNvSpPr>
            <a:spLocks noChangeArrowheads="1"/>
          </p:cNvSpPr>
          <p:nvPr/>
        </p:nvSpPr>
        <p:spPr bwMode="auto">
          <a:xfrm>
            <a:off x="3995738" y="2852738"/>
            <a:ext cx="453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a:solidFill>
                  <a:srgbClr val="FF6600"/>
                </a:solidFill>
              </a:rPr>
              <a:t>סיכונים בריאותיים </a:t>
            </a:r>
          </a:p>
          <a:p>
            <a:r>
              <a:rPr lang="he-IL">
                <a:solidFill>
                  <a:srgbClr val="000000"/>
                </a:solidFill>
              </a:rPr>
              <a:t>רעילות ואלרגניות של מזון שנוצר בהנדסה גנטית.</a:t>
            </a:r>
          </a:p>
        </p:txBody>
      </p:sp>
      <p:sp>
        <p:nvSpPr>
          <p:cNvPr id="146440" name="מלבן 11"/>
          <p:cNvSpPr>
            <a:spLocks noChangeArrowheads="1"/>
          </p:cNvSpPr>
          <p:nvPr/>
        </p:nvSpPr>
        <p:spPr bwMode="auto">
          <a:xfrm>
            <a:off x="179388" y="476250"/>
            <a:ext cx="863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000000"/>
                </a:solidFill>
              </a:rPr>
              <a:t>פיתוח אורגניזמים מהונדסים טומן בחובו סכנות, </a:t>
            </a:r>
            <a:r>
              <a:rPr lang="he-IL" u="sng">
                <a:solidFill>
                  <a:srgbClr val="000000"/>
                </a:solidFill>
              </a:rPr>
              <a:t>שטרם התממשו</a:t>
            </a:r>
            <a:r>
              <a:rPr lang="he-IL">
                <a:solidFill>
                  <a:srgbClr val="000000"/>
                </a:solidFill>
              </a:rPr>
              <a:t>, הכוללות בין היתר:</a:t>
            </a:r>
          </a:p>
        </p:txBody>
      </p:sp>
      <p:sp>
        <p:nvSpPr>
          <p:cNvPr id="13" name="מלבן 12"/>
          <p:cNvSpPr/>
          <p:nvPr/>
        </p:nvSpPr>
        <p:spPr>
          <a:xfrm>
            <a:off x="684213" y="1020763"/>
            <a:ext cx="8001000" cy="137636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 name="מלבן 13"/>
          <p:cNvSpPr/>
          <p:nvPr/>
        </p:nvSpPr>
        <p:spPr>
          <a:xfrm>
            <a:off x="684213" y="2708275"/>
            <a:ext cx="8021637" cy="99853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מלבן 14"/>
          <p:cNvSpPr/>
          <p:nvPr/>
        </p:nvSpPr>
        <p:spPr>
          <a:xfrm>
            <a:off x="684213" y="3908425"/>
            <a:ext cx="8021637" cy="99695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07D4EFD-C331-4CCD-855A-93231403B0FB}" type="slidenum">
              <a:rPr lang="he-IL" smtClean="0"/>
              <a:pPr fontAlgn="base">
                <a:spcBef>
                  <a:spcPct val="0"/>
                </a:spcBef>
                <a:spcAft>
                  <a:spcPct val="0"/>
                </a:spcAft>
                <a:defRPr/>
              </a:pPr>
              <a:t>31</a:t>
            </a:fld>
            <a:endParaRPr lang="he-IL" dirty="0" smtClean="0"/>
          </a:p>
        </p:txBody>
      </p:sp>
      <p:sp>
        <p:nvSpPr>
          <p:cNvPr id="147460" name="כותרת 9"/>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שאלה 8: הסכנות בהנדסה גנטית בחקלאות</a:t>
            </a:r>
            <a:r>
              <a:rPr lang="he-IL" sz="1800" smtClean="0"/>
              <a:t/>
            </a:r>
            <a:br>
              <a:rPr lang="he-IL" sz="1800" smtClean="0"/>
            </a:br>
            <a:endParaRPr lang="he-IL" smtClean="0"/>
          </a:p>
        </p:txBody>
      </p:sp>
      <p:sp>
        <p:nvSpPr>
          <p:cNvPr id="8" name="TextBox 7"/>
          <p:cNvSpPr txBox="1"/>
          <p:nvPr/>
        </p:nvSpPr>
        <p:spPr>
          <a:xfrm>
            <a:off x="338138" y="642938"/>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8: </a:t>
            </a:r>
            <a:r>
              <a:rPr lang="he-IL" dirty="0">
                <a:solidFill>
                  <a:srgbClr val="1D4C72"/>
                </a:solidFill>
              </a:rPr>
              <a:t>בחינת בגרות תשס"ד</a:t>
            </a:r>
            <a:endParaRPr lang="he-IL" dirty="0">
              <a:solidFill>
                <a:srgbClr val="1D4C72"/>
              </a:solidFill>
              <a:latin typeface="Arial"/>
              <a:cs typeface="Arial"/>
            </a:endParaRPr>
          </a:p>
          <a:p>
            <a:pPr>
              <a:defRPr/>
            </a:pPr>
            <a:r>
              <a:rPr lang="he-IL" dirty="0">
                <a:solidFill>
                  <a:schemeClr val="tx2"/>
                </a:solidFill>
              </a:rPr>
              <a:t>המתנגדים לשימוש בהנדסה גנטית בחקלאות טוענים כי עלולות להיות סכנות ביצירת אורגניזם טרנסגני (יצור שהוחדרו לתוכו קטעי </a:t>
            </a:r>
            <a:r>
              <a:rPr lang="en-US" dirty="0">
                <a:solidFill>
                  <a:schemeClr val="tx2"/>
                </a:solidFill>
              </a:rPr>
              <a:t>DNA</a:t>
            </a:r>
            <a:r>
              <a:rPr lang="he-IL" dirty="0">
                <a:solidFill>
                  <a:schemeClr val="tx2"/>
                </a:solidFill>
              </a:rPr>
              <a:t> שמקורם ביצור אחר).</a:t>
            </a:r>
          </a:p>
          <a:p>
            <a:pPr>
              <a:defRPr/>
            </a:pPr>
            <a:r>
              <a:rPr lang="he-IL" dirty="0">
                <a:solidFill>
                  <a:schemeClr val="tx2"/>
                </a:solidFill>
              </a:rPr>
              <a:t>לדעתך, מהן הסכנות </a:t>
            </a:r>
            <a:r>
              <a:rPr lang="he-IL" dirty="0">
                <a:solidFill>
                  <a:srgbClr val="1D4C72"/>
                </a:solidFill>
              </a:rPr>
              <a:t>האפשריות? </a:t>
            </a:r>
            <a:endParaRPr lang="en-US" dirty="0">
              <a:solidFill>
                <a:srgbClr val="1D4C7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214B8BB-3FCE-4534-B683-8216026FE406}" type="slidenum">
              <a:rPr lang="he-IL" smtClean="0"/>
              <a:pPr fontAlgn="base">
                <a:spcBef>
                  <a:spcPct val="0"/>
                </a:spcBef>
                <a:spcAft>
                  <a:spcPct val="0"/>
                </a:spcAft>
                <a:defRPr/>
              </a:pPr>
              <a:t>32</a:t>
            </a:fld>
            <a:endParaRPr lang="he-IL" dirty="0" smtClean="0"/>
          </a:p>
        </p:txBody>
      </p:sp>
      <p:sp>
        <p:nvSpPr>
          <p:cNvPr id="148484" name="כותרת 9"/>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smtClean="0">
                <a:solidFill>
                  <a:srgbClr val="FF6600"/>
                </a:solidFill>
              </a:rPr>
              <a:t>תשובה</a:t>
            </a:r>
            <a:endParaRPr lang="he-IL" smtClean="0"/>
          </a:p>
        </p:txBody>
      </p:sp>
      <p:sp>
        <p:nvSpPr>
          <p:cNvPr id="9" name="Rectangle 12"/>
          <p:cNvSpPr/>
          <p:nvPr/>
        </p:nvSpPr>
        <p:spPr>
          <a:xfrm>
            <a:off x="338138" y="2492375"/>
            <a:ext cx="8108950" cy="36734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marL="285750" indent="-285750" fontAlgn="auto">
              <a:spcBef>
                <a:spcPts val="0"/>
              </a:spcBef>
              <a:spcAft>
                <a:spcPts val="0"/>
              </a:spcAft>
              <a:buFont typeface="Wingdings" pitchFamily="2" charset="2"/>
              <a:buChar char="§"/>
              <a:defRPr/>
            </a:pPr>
            <a:r>
              <a:rPr lang="he-IL" u="sng" dirty="0">
                <a:solidFill>
                  <a:schemeClr val="tx1"/>
                </a:solidFill>
              </a:rPr>
              <a:t>סכנות להפרת האיזון האקולוגי</a:t>
            </a:r>
            <a:r>
              <a:rPr lang="he-IL" dirty="0">
                <a:solidFill>
                  <a:schemeClr val="tx1"/>
                </a:solidFill>
              </a:rPr>
              <a:t>:</a:t>
            </a:r>
          </a:p>
          <a:p>
            <a:pPr fontAlgn="auto">
              <a:spcBef>
                <a:spcPts val="0"/>
              </a:spcBef>
              <a:spcAft>
                <a:spcPts val="0"/>
              </a:spcAft>
              <a:defRPr/>
            </a:pPr>
            <a:r>
              <a:rPr lang="he-IL" dirty="0">
                <a:solidFill>
                  <a:schemeClr val="tx1"/>
                </a:solidFill>
              </a:rPr>
              <a:t>    סכנה שהגנים המהונדסים יעברו לצמחי בר דרך הכלאות, ועקב כך צמחי הבר</a:t>
            </a:r>
          </a:p>
          <a:p>
            <a:pPr fontAlgn="auto">
              <a:spcBef>
                <a:spcPts val="0"/>
              </a:spcBef>
              <a:spcAft>
                <a:spcPts val="0"/>
              </a:spcAft>
              <a:defRPr/>
            </a:pPr>
            <a:r>
              <a:rPr lang="he-IL" dirty="0">
                <a:solidFill>
                  <a:schemeClr val="tx1"/>
                </a:solidFill>
              </a:rPr>
              <a:t>    יהפכו למזיקים.</a:t>
            </a:r>
          </a:p>
          <a:p>
            <a:pPr fontAlgn="auto">
              <a:spcBef>
                <a:spcPts val="0"/>
              </a:spcBef>
              <a:spcAft>
                <a:spcPts val="0"/>
              </a:spcAft>
              <a:defRPr/>
            </a:pPr>
            <a:endParaRPr lang="he-IL" dirty="0">
              <a:solidFill>
                <a:schemeClr val="tx1"/>
              </a:solidFill>
            </a:endParaRPr>
          </a:p>
          <a:p>
            <a:pPr marL="285750" indent="-285750" fontAlgn="auto">
              <a:spcBef>
                <a:spcPts val="0"/>
              </a:spcBef>
              <a:spcAft>
                <a:spcPts val="0"/>
              </a:spcAft>
              <a:buFont typeface="Wingdings" pitchFamily="2" charset="2"/>
              <a:buChar char="§"/>
              <a:defRPr/>
            </a:pPr>
            <a:r>
              <a:rPr lang="he-IL" u="sng" dirty="0">
                <a:solidFill>
                  <a:schemeClr val="tx1"/>
                </a:solidFill>
              </a:rPr>
              <a:t>הקטנת המגוון הגנטי בצמחים החקלאיים ובחיות המשק ועקב כך הגברת הרגישות למחלות ולשינוי בתנאי הסביבה.</a:t>
            </a:r>
          </a:p>
          <a:p>
            <a:pPr fontAlgn="auto">
              <a:spcBef>
                <a:spcPts val="0"/>
              </a:spcBef>
              <a:spcAft>
                <a:spcPts val="0"/>
              </a:spcAft>
              <a:defRPr/>
            </a:pPr>
            <a:r>
              <a:rPr lang="he-IL" dirty="0">
                <a:solidFill>
                  <a:schemeClr val="tx1"/>
                </a:solidFill>
              </a:rPr>
              <a:t>    לדוגמה: עקב השימוש בצמחים מהונדסים מאותו הסוג, ייווצר מצב שכל שהעצים בכל   </a:t>
            </a:r>
          </a:p>
          <a:p>
            <a:pPr fontAlgn="auto">
              <a:spcBef>
                <a:spcPts val="0"/>
              </a:spcBef>
              <a:spcAft>
                <a:spcPts val="0"/>
              </a:spcAft>
              <a:defRPr/>
            </a:pPr>
            <a:r>
              <a:rPr lang="he-IL" dirty="0">
                <a:solidFill>
                  <a:schemeClr val="tx1"/>
                </a:solidFill>
              </a:rPr>
              <a:t>    המטע אחידים מבחינה גנטית, ואם הם יותקפו על ידי מחלה שהם רגישים אליה, ייפגעו כל העצים.</a:t>
            </a:r>
          </a:p>
          <a:p>
            <a:pPr fontAlgn="auto">
              <a:spcBef>
                <a:spcPts val="0"/>
              </a:spcBef>
              <a:spcAft>
                <a:spcPts val="0"/>
              </a:spcAft>
              <a:defRPr/>
            </a:pPr>
            <a:endParaRPr lang="he-IL" dirty="0">
              <a:solidFill>
                <a:schemeClr val="tx1"/>
              </a:solidFill>
            </a:endParaRPr>
          </a:p>
          <a:p>
            <a:pPr marL="285750" indent="-285750" fontAlgn="auto">
              <a:spcBef>
                <a:spcPts val="0"/>
              </a:spcBef>
              <a:spcAft>
                <a:spcPts val="0"/>
              </a:spcAft>
              <a:buFont typeface="Wingdings" pitchFamily="2" charset="2"/>
              <a:buChar char="§"/>
              <a:defRPr/>
            </a:pPr>
            <a:r>
              <a:rPr lang="he-IL" dirty="0">
                <a:solidFill>
                  <a:schemeClr val="tx1"/>
                </a:solidFill>
              </a:rPr>
              <a:t>יש סכנה שהיבול של הגידולים/בעלי החיים המהונדסים גורם לאדם נזק שאיננו מודעים לו.</a:t>
            </a:r>
          </a:p>
        </p:txBody>
      </p:sp>
      <p:sp>
        <p:nvSpPr>
          <p:cNvPr id="10" name="TextBox 9"/>
          <p:cNvSpPr txBox="1"/>
          <p:nvPr/>
        </p:nvSpPr>
        <p:spPr>
          <a:xfrm>
            <a:off x="338138" y="642938"/>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8: </a:t>
            </a:r>
            <a:r>
              <a:rPr lang="he-IL" dirty="0">
                <a:solidFill>
                  <a:srgbClr val="1D4C72"/>
                </a:solidFill>
              </a:rPr>
              <a:t>בחינת בגרות תשס"ד</a:t>
            </a:r>
            <a:endParaRPr lang="he-IL" dirty="0">
              <a:solidFill>
                <a:srgbClr val="1D4C72"/>
              </a:solidFill>
              <a:latin typeface="Arial"/>
              <a:cs typeface="Arial"/>
            </a:endParaRPr>
          </a:p>
          <a:p>
            <a:pPr>
              <a:defRPr/>
            </a:pPr>
            <a:r>
              <a:rPr lang="he-IL" dirty="0">
                <a:solidFill>
                  <a:schemeClr val="tx2"/>
                </a:solidFill>
              </a:rPr>
              <a:t>המתנגדים לשימוש בהנדסה גנטית בחקלאות טוענים כי עלולות להיות סכנות ביצירת אורגניזם טרנסגני (יצור שהוחדרו לתוכו קטעי </a:t>
            </a:r>
            <a:r>
              <a:rPr lang="en-US" dirty="0">
                <a:solidFill>
                  <a:schemeClr val="tx2"/>
                </a:solidFill>
              </a:rPr>
              <a:t>DNA</a:t>
            </a:r>
            <a:r>
              <a:rPr lang="he-IL" dirty="0">
                <a:solidFill>
                  <a:schemeClr val="tx2"/>
                </a:solidFill>
              </a:rPr>
              <a:t> שמקורם ביצור אחר).</a:t>
            </a:r>
          </a:p>
          <a:p>
            <a:pPr>
              <a:defRPr/>
            </a:pPr>
            <a:r>
              <a:rPr lang="he-IL" dirty="0">
                <a:solidFill>
                  <a:schemeClr val="tx2"/>
                </a:solidFill>
              </a:rPr>
              <a:t>לדעתך, מהן </a:t>
            </a:r>
            <a:r>
              <a:rPr lang="he-IL" dirty="0">
                <a:solidFill>
                  <a:srgbClr val="1D4C72"/>
                </a:solidFill>
              </a:rPr>
              <a:t>הסכנות האפשריות? </a:t>
            </a:r>
            <a:endParaRPr lang="en-US" dirty="0">
              <a:solidFill>
                <a:srgbClr val="1D4C7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88" y="442913"/>
            <a:ext cx="8215312"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9507" name="כותרת 7"/>
          <p:cNvSpPr>
            <a:spLocks noGrp="1"/>
          </p:cNvSpPr>
          <p:nvPr>
            <p:ph type="title" idx="4294967295"/>
          </p:nvPr>
        </p:nvSpPr>
        <p:spPr bwMode="auto">
          <a:xfrm>
            <a:off x="336550" y="85725"/>
            <a:ext cx="8229600"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סיכום: מיקרואורגניזמים בשרות האדם: הנדסה גנטית</a:t>
            </a:r>
          </a:p>
        </p:txBody>
      </p:sp>
      <p:sp>
        <p:nvSpPr>
          <p:cNvPr id="14" name="Rectangle 13"/>
          <p:cNvSpPr/>
          <p:nvPr/>
        </p:nvSpPr>
        <p:spPr bwMode="auto">
          <a:xfrm>
            <a:off x="539750" y="692150"/>
            <a:ext cx="8072438" cy="47529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defRPr/>
            </a:pPr>
            <a:r>
              <a:rPr lang="he-IL" u="sng" dirty="0">
                <a:solidFill>
                  <a:srgbClr val="000000"/>
                </a:solidFill>
              </a:rPr>
              <a:t>מיקרואורגניזמים מנוצלים בהנדסה גנטית לשני שימושים עיקריים</a:t>
            </a:r>
            <a:r>
              <a:rPr lang="he-IL" dirty="0">
                <a:solidFill>
                  <a:srgbClr val="000000"/>
                </a:solidFill>
              </a:rPr>
              <a:t>:</a:t>
            </a:r>
          </a:p>
          <a:p>
            <a:pPr>
              <a:lnSpc>
                <a:spcPct val="150000"/>
              </a:lnSpc>
              <a:buFontTx/>
              <a:buBlip>
                <a:blip r:embed="rId3"/>
              </a:buBlip>
              <a:defRPr/>
            </a:pPr>
            <a:r>
              <a:rPr lang="he-IL" dirty="0">
                <a:solidFill>
                  <a:schemeClr val="tx1"/>
                </a:solidFill>
              </a:rPr>
              <a:t>אורגניזמים שמעבירים אליהם גנים רצויים. הסיבה: גידול המיקרואורגניזמים, מהיר קל </a:t>
            </a:r>
          </a:p>
          <a:p>
            <a:pPr>
              <a:lnSpc>
                <a:spcPct val="150000"/>
              </a:lnSpc>
              <a:defRPr/>
            </a:pPr>
            <a:r>
              <a:rPr lang="he-IL" dirty="0">
                <a:solidFill>
                  <a:schemeClr val="tx1"/>
                </a:solidFill>
              </a:rPr>
              <a:t>   וזול לעומת אורגניזמים אחרים.</a:t>
            </a:r>
          </a:p>
          <a:p>
            <a:pPr>
              <a:lnSpc>
                <a:spcPct val="150000"/>
              </a:lnSpc>
              <a:buFontTx/>
              <a:buBlip>
                <a:blip r:embed="rId3"/>
              </a:buBlip>
              <a:defRPr/>
            </a:pPr>
            <a:r>
              <a:rPr lang="he-IL" dirty="0">
                <a:solidFill>
                  <a:schemeClr val="tx1"/>
                </a:solidFill>
              </a:rPr>
              <a:t>נשאים (וקטורים) להעברת גנים בתהליך הנדסה גנטית (פלסמידים, נגיפים).</a:t>
            </a:r>
          </a:p>
          <a:p>
            <a:pPr>
              <a:lnSpc>
                <a:spcPct val="150000"/>
              </a:lnSpc>
              <a:buFontTx/>
              <a:buBlip>
                <a:blip r:embed="rId3"/>
              </a:buBlip>
              <a:defRPr/>
            </a:pPr>
            <a:endParaRPr lang="he-IL" dirty="0">
              <a:solidFill>
                <a:schemeClr val="tx1"/>
              </a:solidFill>
            </a:endParaRPr>
          </a:p>
          <a:p>
            <a:pPr>
              <a:lnSpc>
                <a:spcPct val="150000"/>
              </a:lnSpc>
              <a:defRPr/>
            </a:pPr>
            <a:r>
              <a:rPr lang="he-IL" dirty="0">
                <a:solidFill>
                  <a:schemeClr val="tx1"/>
                </a:solidFill>
              </a:rPr>
              <a:t> </a:t>
            </a:r>
            <a:r>
              <a:rPr lang="he-IL" u="sng" dirty="0">
                <a:solidFill>
                  <a:schemeClr val="tx1"/>
                </a:solidFill>
              </a:rPr>
              <a:t>שיטות בסיסיות בהנדסה הגנטית</a:t>
            </a:r>
          </a:p>
          <a:p>
            <a:pPr>
              <a:lnSpc>
                <a:spcPct val="150000"/>
              </a:lnSpc>
              <a:buFontTx/>
              <a:buBlip>
                <a:blip r:embed="rId3"/>
              </a:buBlip>
              <a:defRPr/>
            </a:pPr>
            <a:r>
              <a:rPr lang="he-IL" dirty="0">
                <a:solidFill>
                  <a:schemeClr val="tx1"/>
                </a:solidFill>
              </a:rPr>
              <a:t> בהנדסה גנטית מעבירים קטעי </a:t>
            </a:r>
            <a:r>
              <a:rPr lang="en-US" dirty="0">
                <a:solidFill>
                  <a:schemeClr val="tx1"/>
                </a:solidFill>
              </a:rPr>
              <a:t>DNA</a:t>
            </a:r>
            <a:r>
              <a:rPr lang="he-IL" dirty="0">
                <a:solidFill>
                  <a:schemeClr val="tx1"/>
                </a:solidFill>
              </a:rPr>
              <a:t> מאורגניזם לאורגניזם בעזרת פלסמיד או נגיף.</a:t>
            </a:r>
          </a:p>
          <a:p>
            <a:pPr>
              <a:lnSpc>
                <a:spcPct val="150000"/>
              </a:lnSpc>
              <a:buFontTx/>
              <a:buBlip>
                <a:blip r:embed="rId3"/>
              </a:buBlip>
              <a:defRPr/>
            </a:pPr>
            <a:r>
              <a:rPr lang="he-IL" dirty="0">
                <a:solidFill>
                  <a:schemeClr val="tx1"/>
                </a:solidFill>
              </a:rPr>
              <a:t> אחידות מבנה ה־</a:t>
            </a:r>
            <a:r>
              <a:rPr lang="en-US" dirty="0">
                <a:solidFill>
                  <a:schemeClr val="tx1"/>
                </a:solidFill>
              </a:rPr>
              <a:t>DNA</a:t>
            </a:r>
            <a:r>
              <a:rPr lang="he-IL" dirty="0">
                <a:solidFill>
                  <a:schemeClr val="tx1"/>
                </a:solidFill>
              </a:rPr>
              <a:t> והקוד הגנטי מאפשרים את ההנדסה הגנטית. </a:t>
            </a:r>
          </a:p>
          <a:p>
            <a:pPr>
              <a:lnSpc>
                <a:spcPct val="150000"/>
              </a:lnSpc>
              <a:buFontTx/>
              <a:buBlip>
                <a:blip r:embed="rId3"/>
              </a:buBlip>
              <a:defRPr/>
            </a:pPr>
            <a:r>
              <a:rPr lang="he-IL" dirty="0">
                <a:solidFill>
                  <a:schemeClr val="tx1"/>
                </a:solidFill>
              </a:rPr>
              <a:t> האורגניזם המהונדס (הטרנסגני) "אינו מבחין" בין ה־</a:t>
            </a:r>
            <a:r>
              <a:rPr lang="en-US" dirty="0">
                <a:solidFill>
                  <a:schemeClr val="tx1"/>
                </a:solidFill>
              </a:rPr>
              <a:t>DNA</a:t>
            </a:r>
            <a:r>
              <a:rPr lang="he-IL" dirty="0">
                <a:solidFill>
                  <a:schemeClr val="tx1"/>
                </a:solidFill>
              </a:rPr>
              <a:t> שלו ל־</a:t>
            </a:r>
            <a:r>
              <a:rPr lang="en-US" dirty="0">
                <a:solidFill>
                  <a:schemeClr val="tx1"/>
                </a:solidFill>
              </a:rPr>
              <a:t>DNA</a:t>
            </a:r>
            <a:r>
              <a:rPr lang="he-IL" dirty="0">
                <a:solidFill>
                  <a:schemeClr val="tx1"/>
                </a:solidFill>
              </a:rPr>
              <a:t> הזר, והגנים  </a:t>
            </a:r>
          </a:p>
          <a:p>
            <a:pPr>
              <a:lnSpc>
                <a:spcPct val="150000"/>
              </a:lnSpc>
              <a:defRPr/>
            </a:pPr>
            <a:r>
              <a:rPr lang="he-IL" dirty="0">
                <a:solidFill>
                  <a:schemeClr val="tx1"/>
                </a:solidFill>
              </a:rPr>
              <a:t>  הזרים עוברים תעתוק ותרגום כמו הגנים העצמיים.   </a:t>
            </a:r>
          </a:p>
          <a:p>
            <a:pPr>
              <a:lnSpc>
                <a:spcPct val="150000"/>
              </a:lnSpc>
              <a:buFontTx/>
              <a:buBlip>
                <a:blip r:embed="rId3"/>
              </a:buBlip>
              <a:defRPr/>
            </a:pPr>
            <a:endParaRPr lang="he-IL" dirty="0">
              <a:solidFill>
                <a:srgbClr val="000000"/>
              </a:solidFill>
            </a:endParaRPr>
          </a:p>
          <a:p>
            <a:pPr>
              <a:lnSpc>
                <a:spcPct val="150000"/>
              </a:lnSpc>
              <a:defRPr/>
            </a:pPr>
            <a:endParaRPr lang="he-IL" dirty="0">
              <a:solidFill>
                <a:srgbClr val="000000"/>
              </a:solidFill>
            </a:endParaRPr>
          </a:p>
          <a:p>
            <a:pPr>
              <a:lnSpc>
                <a:spcPct val="150000"/>
              </a:lnSpc>
              <a:defRPr/>
            </a:pPr>
            <a:r>
              <a:rPr lang="he-IL" dirty="0">
                <a:solidFill>
                  <a:srgbClr val="000000"/>
                </a:solidFill>
              </a:rPr>
              <a:t>  </a:t>
            </a:r>
          </a:p>
        </p:txBody>
      </p:sp>
      <p:sp>
        <p:nvSpPr>
          <p:cNvPr id="11"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82B7C355-BA9D-478F-B4CD-24F065853491}" type="slidenum">
              <a:rPr lang="he-IL" sz="1200" smtClean="0">
                <a:solidFill>
                  <a:srgbClr val="FFFFFF">
                    <a:lumMod val="65000"/>
                  </a:srgbClr>
                </a:solidFill>
              </a:rPr>
              <a:pPr>
                <a:defRPr/>
              </a:pPr>
              <a:t>33</a:t>
            </a:fld>
            <a:endParaRPr lang="he-IL" sz="1200" dirty="0" smtClean="0">
              <a:solidFill>
                <a:srgbClr val="FFFFFF">
                  <a:lumMod val="65000"/>
                </a:srgb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88" y="442913"/>
            <a:ext cx="8215312"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50531" name="כותרת 7"/>
          <p:cNvSpPr>
            <a:spLocks noGrp="1"/>
          </p:cNvSpPr>
          <p:nvPr>
            <p:ph type="title" idx="4294967295"/>
          </p:nvPr>
        </p:nvSpPr>
        <p:spPr bwMode="auto">
          <a:xfrm>
            <a:off x="336550" y="85725"/>
            <a:ext cx="8229600"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סיכום: הנדסה גנטית: יישומים וסיכונים</a:t>
            </a:r>
          </a:p>
        </p:txBody>
      </p:sp>
      <p:sp>
        <p:nvSpPr>
          <p:cNvPr id="14" name="Rectangle 13"/>
          <p:cNvSpPr/>
          <p:nvPr/>
        </p:nvSpPr>
        <p:spPr bwMode="auto">
          <a:xfrm>
            <a:off x="428625" y="676275"/>
            <a:ext cx="8072438" cy="39766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defRPr/>
            </a:pPr>
            <a:r>
              <a:rPr lang="he-IL" u="sng" dirty="0">
                <a:solidFill>
                  <a:srgbClr val="000000"/>
                </a:solidFill>
              </a:rPr>
              <a:t>להנדסה הגנטית יישומים בתחומים רבים. דוגמאות</a:t>
            </a:r>
            <a:r>
              <a:rPr lang="he-IL" dirty="0">
                <a:solidFill>
                  <a:srgbClr val="000000"/>
                </a:solidFill>
              </a:rPr>
              <a:t>:</a:t>
            </a:r>
          </a:p>
          <a:p>
            <a:pPr>
              <a:lnSpc>
                <a:spcPct val="150000"/>
              </a:lnSpc>
              <a:buFontTx/>
              <a:buBlip>
                <a:blip r:embed="rId3"/>
              </a:buBlip>
              <a:defRPr/>
            </a:pPr>
            <a:r>
              <a:rPr lang="he-IL" dirty="0">
                <a:solidFill>
                  <a:srgbClr val="000000"/>
                </a:solidFill>
              </a:rPr>
              <a:t> </a:t>
            </a:r>
            <a:r>
              <a:rPr lang="he-IL" u="sng" dirty="0">
                <a:solidFill>
                  <a:schemeClr val="tx1"/>
                </a:solidFill>
              </a:rPr>
              <a:t>ברפואה ובתעשייה</a:t>
            </a:r>
            <a:r>
              <a:rPr lang="he-IL" dirty="0">
                <a:solidFill>
                  <a:schemeClr val="tx1"/>
                </a:solidFill>
              </a:rPr>
              <a:t>: ייצור תרופות (הורמונים, תרכיבי חיסון) וחומרים שונים.</a:t>
            </a:r>
          </a:p>
          <a:p>
            <a:pPr>
              <a:lnSpc>
                <a:spcPct val="150000"/>
              </a:lnSpc>
              <a:buFontTx/>
              <a:buBlip>
                <a:blip r:embed="rId3"/>
              </a:buBlip>
              <a:defRPr/>
            </a:pPr>
            <a:r>
              <a:rPr lang="he-IL" dirty="0">
                <a:solidFill>
                  <a:schemeClr val="tx1"/>
                </a:solidFill>
              </a:rPr>
              <a:t>  תהליך ייצור החומרים מהיר וזול יותר, ואפשר לבחור בדיוק את הגן לחומר הרצוי ולקבל   </a:t>
            </a:r>
          </a:p>
          <a:p>
            <a:pPr>
              <a:lnSpc>
                <a:spcPct val="150000"/>
              </a:lnSpc>
              <a:defRPr/>
            </a:pPr>
            <a:r>
              <a:rPr lang="he-IL" dirty="0">
                <a:solidFill>
                  <a:schemeClr val="tx1"/>
                </a:solidFill>
              </a:rPr>
              <a:t>   מוצר נקי בעל סיכון מופחת לזיהום בחומרים אחרים או בגורמי מחלות.</a:t>
            </a:r>
          </a:p>
          <a:p>
            <a:pPr>
              <a:lnSpc>
                <a:spcPct val="150000"/>
              </a:lnSpc>
              <a:buFontTx/>
              <a:buBlip>
                <a:blip r:embed="rId3"/>
              </a:buBlip>
              <a:defRPr/>
            </a:pPr>
            <a:r>
              <a:rPr lang="he-IL" dirty="0">
                <a:solidFill>
                  <a:schemeClr val="tx1"/>
                </a:solidFill>
              </a:rPr>
              <a:t> </a:t>
            </a:r>
            <a:r>
              <a:rPr lang="he-IL" u="sng" dirty="0">
                <a:solidFill>
                  <a:schemeClr val="tx1"/>
                </a:solidFill>
              </a:rPr>
              <a:t>בחקלאות</a:t>
            </a:r>
            <a:r>
              <a:rPr lang="he-IL" dirty="0">
                <a:solidFill>
                  <a:schemeClr val="tx1"/>
                </a:solidFill>
              </a:rPr>
              <a:t>: הגדלת כמות היבול ואיכותו. לדוגמה, דרך יצירת זני צמחים עמידים </a:t>
            </a:r>
          </a:p>
          <a:p>
            <a:pPr>
              <a:lnSpc>
                <a:spcPct val="150000"/>
              </a:lnSpc>
              <a:defRPr/>
            </a:pPr>
            <a:r>
              <a:rPr lang="he-IL" dirty="0">
                <a:solidFill>
                  <a:schemeClr val="tx1"/>
                </a:solidFill>
              </a:rPr>
              <a:t>   למזיקים (שהועבר אליהם גן ליצירת רעלן מן החיידק </a:t>
            </a:r>
            <a:r>
              <a:rPr lang="en-US" dirty="0">
                <a:solidFill>
                  <a:schemeClr val="tx1"/>
                </a:solidFill>
              </a:rPr>
              <a:t>Bt</a:t>
            </a:r>
            <a:r>
              <a:rPr lang="he-IL" dirty="0">
                <a:solidFill>
                  <a:schemeClr val="tx1"/>
                </a:solidFill>
              </a:rPr>
              <a:t>).</a:t>
            </a:r>
          </a:p>
          <a:p>
            <a:pPr>
              <a:lnSpc>
                <a:spcPct val="150000"/>
              </a:lnSpc>
              <a:buFontTx/>
              <a:buBlip>
                <a:blip r:embed="rId3"/>
              </a:buBlip>
              <a:defRPr/>
            </a:pPr>
            <a:r>
              <a:rPr lang="he-IL" dirty="0">
                <a:solidFill>
                  <a:schemeClr val="tx1"/>
                </a:solidFill>
              </a:rPr>
              <a:t> </a:t>
            </a:r>
            <a:r>
              <a:rPr lang="he-IL" u="sng" dirty="0">
                <a:solidFill>
                  <a:schemeClr val="tx1"/>
                </a:solidFill>
              </a:rPr>
              <a:t>במחקר המדעי</a:t>
            </a:r>
            <a:r>
              <a:rPr lang="he-IL" dirty="0">
                <a:solidFill>
                  <a:schemeClr val="tx1"/>
                </a:solidFill>
              </a:rPr>
              <a:t>: לדוגמה, העברת גנים מיְצור ליְצור מאפשרת להבין את תפקיד הגן.</a:t>
            </a:r>
          </a:p>
          <a:p>
            <a:pPr>
              <a:lnSpc>
                <a:spcPct val="150000"/>
              </a:lnSpc>
              <a:buFontTx/>
              <a:buBlip>
                <a:blip r:embed="rId3"/>
              </a:buBlip>
              <a:defRPr/>
            </a:pPr>
            <a:endParaRPr lang="he-IL" dirty="0">
              <a:solidFill>
                <a:schemeClr val="tx1"/>
              </a:solidFill>
            </a:endParaRPr>
          </a:p>
          <a:p>
            <a:pPr>
              <a:lnSpc>
                <a:spcPct val="150000"/>
              </a:lnSpc>
              <a:buFontTx/>
              <a:buBlip>
                <a:blip r:embed="rId3"/>
              </a:buBlip>
              <a:defRPr/>
            </a:pPr>
            <a:r>
              <a:rPr lang="he-IL" dirty="0">
                <a:solidFill>
                  <a:schemeClr val="tx1"/>
                </a:solidFill>
              </a:rPr>
              <a:t> ההנדסה הגנטית טומנת בחובה סיכויים </a:t>
            </a:r>
            <a:r>
              <a:rPr lang="he-IL" dirty="0">
                <a:solidFill>
                  <a:srgbClr val="000000"/>
                </a:solidFill>
              </a:rPr>
              <a:t>גדולים לאנושות אך גם סיכונים ודילמות מוסריות.</a:t>
            </a:r>
          </a:p>
          <a:p>
            <a:pPr>
              <a:lnSpc>
                <a:spcPct val="150000"/>
              </a:lnSpc>
              <a:defRPr/>
            </a:pPr>
            <a:endParaRPr lang="he-IL" dirty="0">
              <a:solidFill>
                <a:srgbClr val="000000"/>
              </a:solidFill>
            </a:endParaRPr>
          </a:p>
          <a:p>
            <a:pPr>
              <a:lnSpc>
                <a:spcPct val="150000"/>
              </a:lnSpc>
              <a:buFontTx/>
              <a:buBlip>
                <a:blip r:embed="rId3"/>
              </a:buBlip>
              <a:defRPr/>
            </a:pPr>
            <a:endParaRPr lang="he-IL" dirty="0">
              <a:solidFill>
                <a:srgbClr val="000000"/>
              </a:solidFill>
            </a:endParaRPr>
          </a:p>
        </p:txBody>
      </p:sp>
      <p:sp>
        <p:nvSpPr>
          <p:cNvPr id="11"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66291F7F-CD55-4713-9E2A-CEB1C1E8638B}" type="slidenum">
              <a:rPr lang="he-IL" sz="1200" smtClean="0">
                <a:solidFill>
                  <a:srgbClr val="FFFFFF">
                    <a:lumMod val="65000"/>
                  </a:srgbClr>
                </a:solidFill>
              </a:rPr>
              <a:pPr>
                <a:defRPr/>
              </a:pPr>
              <a:t>34</a:t>
            </a:fld>
            <a:endParaRPr lang="he-IL" sz="1200" dirty="0" smtClean="0">
              <a:solidFill>
                <a:srgbClr val="FFFFFF">
                  <a:lumMod val="65000"/>
                </a:srgbClr>
              </a:solidFill>
            </a:endParaRPr>
          </a:p>
        </p:txBody>
      </p:sp>
      <p:sp>
        <p:nvSpPr>
          <p:cNvPr id="6" name="TextBox 5"/>
          <p:cNvSpPr txBox="1"/>
          <p:nvPr/>
        </p:nvSpPr>
        <p:spPr>
          <a:xfrm>
            <a:off x="363538" y="4851400"/>
            <a:ext cx="8183562" cy="9540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2000" b="1" dirty="0">
                <a:solidFill>
                  <a:srgbClr val="1D4C72"/>
                </a:solidFill>
                <a:latin typeface="Arial"/>
                <a:cs typeface="Arial"/>
              </a:rPr>
              <a:t>מונחים (מהסילבוס):</a:t>
            </a:r>
            <a:endParaRPr lang="he-IL" sz="2000" dirty="0">
              <a:solidFill>
                <a:srgbClr val="1D4C72"/>
              </a:solidFill>
              <a:latin typeface="Arial"/>
              <a:cs typeface="Arial"/>
            </a:endParaRPr>
          </a:p>
          <a:p>
            <a:pPr>
              <a:defRPr/>
            </a:pPr>
            <a:r>
              <a:rPr lang="he-IL" dirty="0">
                <a:solidFill>
                  <a:srgbClr val="1D4C72"/>
                </a:solidFill>
              </a:rPr>
              <a:t>נגיף, פלסמיד, צמחים מהונדסים (טרנסגנים), תרכיבי חיסון, נוגדנים, תגובת חיסון, חיידק בצילוס תוריגנסיס  </a:t>
            </a:r>
            <a:r>
              <a:rPr lang="en-US" dirty="0">
                <a:solidFill>
                  <a:srgbClr val="1D4C72"/>
                </a:solidFill>
              </a:rPr>
              <a:t>Bt</a:t>
            </a:r>
            <a:r>
              <a:rPr lang="he-IL" dirty="0">
                <a:solidFill>
                  <a:srgbClr val="1D4C72"/>
                </a:solidFill>
              </a:rPr>
              <a:t>, רעלן, עמידות בצמחים נגד מזיקים, נשאים (וקטורים).</a:t>
            </a:r>
            <a:endParaRPr lang="en-US" dirty="0">
              <a:solidFill>
                <a:srgbClr val="1D4C7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2500" y="419100"/>
            <a:ext cx="4954588"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00049A5-AD1D-4905-993F-018EC3F7DED4}" type="slidenum">
              <a:rPr lang="he-IL" smtClean="0"/>
              <a:pPr fontAlgn="base">
                <a:spcBef>
                  <a:spcPct val="0"/>
                </a:spcBef>
                <a:spcAft>
                  <a:spcPct val="0"/>
                </a:spcAft>
                <a:defRPr/>
              </a:pPr>
              <a:t>35</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שאלה 7: ביולוגיה בחיוך</a:t>
            </a:r>
            <a:endParaRPr lang="he-IL" sz="1800" dirty="0" smtClean="0">
              <a:solidFill>
                <a:schemeClr val="accent6">
                  <a:lumMod val="50000"/>
                  <a:lumOff val="50000"/>
                </a:schemeClr>
              </a:solidFill>
            </a:endParaRPr>
          </a:p>
        </p:txBody>
      </p:sp>
      <p:sp>
        <p:nvSpPr>
          <p:cNvPr id="151557" name="TextBox 6"/>
          <p:cNvSpPr txBox="1">
            <a:spLocks noChangeArrowheads="1"/>
          </p:cNvSpPr>
          <p:nvPr/>
        </p:nvSpPr>
        <p:spPr bwMode="auto">
          <a:xfrm>
            <a:off x="134938" y="549275"/>
            <a:ext cx="8397875" cy="2586038"/>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defRPr/>
            </a:pPr>
            <a:r>
              <a:rPr lang="he-IL" b="1" dirty="0">
                <a:solidFill>
                  <a:srgbClr val="1D4C72"/>
                </a:solidFill>
              </a:rPr>
              <a:t>שאלה  7:  </a:t>
            </a:r>
          </a:p>
          <a:p>
            <a:pPr>
              <a:defRPr/>
            </a:pPr>
            <a:r>
              <a:rPr lang="he-IL" dirty="0">
                <a:solidFill>
                  <a:srgbClr val="1F497D"/>
                </a:solidFill>
              </a:rPr>
              <a:t>פרופסור המעיד על </a:t>
            </a:r>
            <a:r>
              <a:rPr lang="he-IL" dirty="0">
                <a:solidFill>
                  <a:schemeClr val="tx2"/>
                </a:solidFill>
              </a:rPr>
              <a:t>עצמו שהוא צירוף של </a:t>
            </a:r>
            <a:r>
              <a:rPr lang="he-IL" dirty="0" smtClean="0">
                <a:solidFill>
                  <a:schemeClr val="tx2"/>
                </a:solidFill>
              </a:rPr>
              <a:t>אמן </a:t>
            </a:r>
            <a:r>
              <a:rPr lang="he-IL" dirty="0">
                <a:solidFill>
                  <a:schemeClr val="tx2"/>
                </a:solidFill>
              </a:rPr>
              <a:t>ומדען, התגאה:</a:t>
            </a:r>
          </a:p>
          <a:p>
            <a:pPr>
              <a:defRPr/>
            </a:pPr>
            <a:r>
              <a:rPr lang="he-IL" dirty="0">
                <a:solidFill>
                  <a:schemeClr val="tx2"/>
                </a:solidFill>
              </a:rPr>
              <a:t>ראו את התמונה שיצרתי בעזרת חיידקים מהונדסים, ובלא כל צורך</a:t>
            </a:r>
          </a:p>
          <a:p>
            <a:pPr>
              <a:defRPr/>
            </a:pPr>
            <a:r>
              <a:rPr lang="he-IL" dirty="0">
                <a:solidFill>
                  <a:schemeClr val="tx2"/>
                </a:solidFill>
              </a:rPr>
              <a:t>במכשירי ציור או בצבעים כלשהם. הרעיון לכך צץ במוחי אחרי ששמעתי </a:t>
            </a:r>
          </a:p>
          <a:p>
            <a:pPr>
              <a:defRPr/>
            </a:pPr>
            <a:r>
              <a:rPr lang="he-IL" dirty="0">
                <a:solidFill>
                  <a:schemeClr val="tx2"/>
                </a:solidFill>
              </a:rPr>
              <a:t>על תגליתם של חוקרים יפנים שגילו אצות החיות במעמקי הים, </a:t>
            </a:r>
            <a:r>
              <a:rPr lang="en-US" dirty="0">
                <a:solidFill>
                  <a:schemeClr val="tx2"/>
                </a:solidFill>
              </a:rPr>
              <a:t/>
            </a:r>
            <a:br>
              <a:rPr lang="en-US" dirty="0">
                <a:solidFill>
                  <a:schemeClr val="tx2"/>
                </a:solidFill>
              </a:rPr>
            </a:br>
            <a:r>
              <a:rPr lang="he-IL" dirty="0">
                <a:solidFill>
                  <a:schemeClr val="tx2"/>
                </a:solidFill>
              </a:rPr>
              <a:t>המייצרות חומרים פלואורסנטים הזוהרים בצבעים שונים </a:t>
            </a:r>
            <a:r>
              <a:rPr lang="en-US" dirty="0">
                <a:solidFill>
                  <a:schemeClr val="tx2"/>
                </a:solidFill>
              </a:rPr>
              <a:t/>
            </a:r>
            <a:br>
              <a:rPr lang="en-US" dirty="0">
                <a:solidFill>
                  <a:schemeClr val="tx2"/>
                </a:solidFill>
              </a:rPr>
            </a:br>
            <a:r>
              <a:rPr lang="he-IL" dirty="0">
                <a:solidFill>
                  <a:schemeClr val="tx2"/>
                </a:solidFill>
              </a:rPr>
              <a:t>(ועל תגליתם הם זכו בפרס נובל). </a:t>
            </a:r>
          </a:p>
          <a:p>
            <a:pPr>
              <a:defRPr/>
            </a:pPr>
            <a:r>
              <a:rPr lang="he-IL" dirty="0">
                <a:solidFill>
                  <a:schemeClr val="tx2"/>
                </a:solidFill>
              </a:rPr>
              <a:t>נסו לנחש כיצד יצר הפרופסור את התמ</a:t>
            </a:r>
            <a:r>
              <a:rPr lang="he-IL" dirty="0">
                <a:solidFill>
                  <a:srgbClr val="1F497D"/>
                </a:solidFill>
              </a:rPr>
              <a:t>ונה.</a:t>
            </a:r>
          </a:p>
          <a:p>
            <a:pPr>
              <a:defRPr/>
            </a:pPr>
            <a:endParaRPr lang="he-IL" dirty="0">
              <a:solidFill>
                <a:srgbClr val="1F497D"/>
              </a:solidFill>
            </a:endParaRPr>
          </a:p>
        </p:txBody>
      </p:sp>
      <p:pic>
        <p:nvPicPr>
          <p:cNvPr id="151558" name="Picture 6" descr="C:\Users\O_B\Documents\א נחשון\camel12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1559" name="קבוצה 11"/>
          <p:cNvGrpSpPr>
            <a:grpSpLocks/>
          </p:cNvGrpSpPr>
          <p:nvPr/>
        </p:nvGrpSpPr>
        <p:grpSpPr bwMode="auto">
          <a:xfrm>
            <a:off x="2195513" y="2897188"/>
            <a:ext cx="4606925" cy="3960812"/>
            <a:chOff x="2016315" y="1629346"/>
            <a:chExt cx="4606735" cy="3960440"/>
          </a:xfrm>
        </p:grpSpPr>
        <p:sp>
          <p:nvSpPr>
            <p:cNvPr id="151560" name="מלבן 1"/>
            <p:cNvSpPr>
              <a:spLocks noChangeArrowheads="1"/>
            </p:cNvSpPr>
            <p:nvPr/>
          </p:nvSpPr>
          <p:spPr bwMode="auto">
            <a:xfrm>
              <a:off x="2016315" y="5327849"/>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u="sng">
                  <a:solidFill>
                    <a:srgbClr val="0000FF"/>
                  </a:solidFill>
                  <a:cs typeface="Calibri" pitchFamily="34" charset="0"/>
                  <a:hlinkClick r:id="rId4" tooltip="en:User:AndrewHires"/>
                </a:rPr>
                <a:t>AndrewHires</a:t>
              </a:r>
              <a:r>
                <a:rPr lang="en-US" sz="1000">
                  <a:solidFill>
                    <a:srgbClr val="000000"/>
                  </a:solidFill>
                  <a:cs typeface="Calibri" pitchFamily="34" charset="0"/>
                </a:rPr>
                <a:t> at the </a:t>
              </a:r>
              <a:r>
                <a:rPr lang="en-US" sz="1000" u="sng">
                  <a:solidFill>
                    <a:srgbClr val="0000FF"/>
                  </a:solidFill>
                  <a:cs typeface="Calibri" pitchFamily="34" charset="0"/>
                  <a:hlinkClick r:id="rId5"/>
                </a:rPr>
                <a:t>English language Wikipedia</a:t>
              </a:r>
              <a:r>
                <a:rPr lang="en-US" sz="1000">
                  <a:solidFill>
                    <a:srgbClr val="000000"/>
                  </a:solidFill>
                  <a:cs typeface="Calibri" pitchFamily="34" charset="0"/>
                </a:rPr>
                <a:t> (</a:t>
              </a:r>
              <a:r>
                <a:rPr lang="en-US" sz="1000" u="sng">
                  <a:solidFill>
                    <a:srgbClr val="0000FF"/>
                  </a:solidFill>
                  <a:cs typeface="Calibri" pitchFamily="34" charset="0"/>
                  <a:hlinkClick r:id="rId6"/>
                </a:rPr>
                <a:t>CC BY-SA 3.0</a:t>
              </a:r>
              <a:r>
                <a:rPr lang="en-US" sz="1100">
                  <a:solidFill>
                    <a:srgbClr val="000000"/>
                  </a:solidFill>
                  <a:cs typeface="Calibri" pitchFamily="34" charset="0"/>
                </a:rPr>
                <a:t>)</a:t>
              </a:r>
              <a:endParaRPr lang="he-IL" sz="1100">
                <a:solidFill>
                  <a:srgbClr val="000000"/>
                </a:solidFill>
              </a:endParaRPr>
            </a:p>
          </p:txBody>
        </p:sp>
        <p:pic>
          <p:nvPicPr>
            <p:cNvPr id="151561" name="Picture 13" descr="File:FPbeachTsien.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8956" y="1629346"/>
              <a:ext cx="3744094" cy="374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2500" y="419100"/>
            <a:ext cx="4954588"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F1CCBD2-23A6-4712-9346-216584F8B17A}" type="slidenum">
              <a:rPr lang="he-IL" smtClean="0"/>
              <a:pPr fontAlgn="base">
                <a:spcBef>
                  <a:spcPct val="0"/>
                </a:spcBef>
                <a:spcAft>
                  <a:spcPct val="0"/>
                </a:spcAft>
                <a:defRPr/>
              </a:pPr>
              <a:t>36</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smtClean="0">
                <a:solidFill>
                  <a:srgbClr val="FF6600"/>
                </a:solidFill>
                <a:ea typeface="+mn-ea"/>
              </a:rPr>
              <a:t>תשובה</a:t>
            </a:r>
            <a:endParaRPr lang="he-IL" sz="1800" dirty="0" smtClean="0">
              <a:solidFill>
                <a:schemeClr val="accent6">
                  <a:lumMod val="50000"/>
                  <a:lumOff val="50000"/>
                </a:schemeClr>
              </a:solidFill>
            </a:endParaRPr>
          </a:p>
        </p:txBody>
      </p:sp>
      <p:pic>
        <p:nvPicPr>
          <p:cNvPr id="152581" name="Picture 6" descr="C:\Users\O_B\Documents\א נחשון\camel12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2582" name="קבוצה 11"/>
          <p:cNvGrpSpPr>
            <a:grpSpLocks/>
          </p:cNvGrpSpPr>
          <p:nvPr/>
        </p:nvGrpSpPr>
        <p:grpSpPr bwMode="auto">
          <a:xfrm>
            <a:off x="1835150" y="728663"/>
            <a:ext cx="4718050" cy="3795712"/>
            <a:chOff x="1835026" y="125983"/>
            <a:chExt cx="4717305" cy="3796010"/>
          </a:xfrm>
        </p:grpSpPr>
        <p:sp>
          <p:nvSpPr>
            <p:cNvPr id="152585" name="מלבן 1"/>
            <p:cNvSpPr>
              <a:spLocks noChangeArrowheads="1"/>
            </p:cNvSpPr>
            <p:nvPr/>
          </p:nvSpPr>
          <p:spPr bwMode="auto">
            <a:xfrm>
              <a:off x="1835026" y="3691161"/>
              <a:ext cx="4572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u="sng">
                  <a:solidFill>
                    <a:srgbClr val="0000FF"/>
                  </a:solidFill>
                  <a:cs typeface="Calibri" pitchFamily="34" charset="0"/>
                  <a:hlinkClick r:id="rId4" tooltip="en:User:AndrewHires"/>
                </a:rPr>
                <a:t>AndrewHires</a:t>
              </a:r>
              <a:r>
                <a:rPr lang="en-US" sz="900">
                  <a:solidFill>
                    <a:srgbClr val="000000"/>
                  </a:solidFill>
                  <a:cs typeface="Calibri" pitchFamily="34" charset="0"/>
                </a:rPr>
                <a:t> at the </a:t>
              </a:r>
              <a:r>
                <a:rPr lang="en-US" sz="900" u="sng">
                  <a:solidFill>
                    <a:srgbClr val="0000FF"/>
                  </a:solidFill>
                  <a:cs typeface="Calibri" pitchFamily="34" charset="0"/>
                  <a:hlinkClick r:id="rId5"/>
                </a:rPr>
                <a:t>English language Wikipedia</a:t>
              </a:r>
              <a:r>
                <a:rPr lang="en-US" sz="900">
                  <a:solidFill>
                    <a:srgbClr val="000000"/>
                  </a:solidFill>
                  <a:cs typeface="Calibri" pitchFamily="34" charset="0"/>
                </a:rPr>
                <a:t> (</a:t>
              </a:r>
              <a:r>
                <a:rPr lang="en-US" sz="900" u="sng">
                  <a:solidFill>
                    <a:srgbClr val="0000FF"/>
                  </a:solidFill>
                  <a:cs typeface="Calibri" pitchFamily="34" charset="0"/>
                  <a:hlinkClick r:id="rId6"/>
                </a:rPr>
                <a:t>CC BY-SA 3.0</a:t>
              </a:r>
              <a:r>
                <a:rPr lang="en-US" sz="900">
                  <a:solidFill>
                    <a:srgbClr val="000000"/>
                  </a:solidFill>
                  <a:cs typeface="Calibri" pitchFamily="34" charset="0"/>
                </a:rPr>
                <a:t>)</a:t>
              </a:r>
              <a:endParaRPr lang="he-IL" sz="900">
                <a:solidFill>
                  <a:srgbClr val="000000"/>
                </a:solidFill>
              </a:endParaRPr>
            </a:p>
          </p:txBody>
        </p:sp>
        <p:pic>
          <p:nvPicPr>
            <p:cNvPr id="152586" name="Picture 13" descr="File:FPbeachTsien.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154" y="125983"/>
              <a:ext cx="3565177" cy="356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2"/>
          <p:cNvSpPr/>
          <p:nvPr/>
        </p:nvSpPr>
        <p:spPr>
          <a:xfrm>
            <a:off x="430213" y="4646613"/>
            <a:ext cx="8108950" cy="17287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endParaRPr lang="he-IL" b="1" dirty="0">
              <a:solidFill>
                <a:schemeClr val="tx1"/>
              </a:solidFill>
            </a:endParaRPr>
          </a:p>
          <a:p>
            <a:pPr marL="285750" indent="-285750" fontAlgn="auto">
              <a:spcBef>
                <a:spcPts val="0"/>
              </a:spcBef>
              <a:spcAft>
                <a:spcPts val="0"/>
              </a:spcAft>
              <a:buFont typeface="Wingdings" pitchFamily="2" charset="2"/>
              <a:buChar char="§"/>
              <a:defRPr/>
            </a:pPr>
            <a:r>
              <a:rPr lang="he-IL" dirty="0">
                <a:solidFill>
                  <a:schemeClr val="tx1"/>
                </a:solidFill>
              </a:rPr>
              <a:t>הפרופסור העביר גנים המקנים כושר יצירת חלבונים פלואורוסנטים זוהרים בצבעים שונים שמקורם מהאצות לחיידקים. </a:t>
            </a:r>
          </a:p>
          <a:p>
            <a:pPr marL="285750" indent="-285750" fontAlgn="auto">
              <a:spcBef>
                <a:spcPts val="0"/>
              </a:spcBef>
              <a:spcAft>
                <a:spcPts val="0"/>
              </a:spcAft>
              <a:buFont typeface="Wingdings" pitchFamily="2" charset="2"/>
              <a:buChar char="§"/>
              <a:defRPr/>
            </a:pPr>
            <a:r>
              <a:rPr lang="he-IL" dirty="0">
                <a:solidFill>
                  <a:schemeClr val="tx1"/>
                </a:solidFill>
              </a:rPr>
              <a:t>הוא זרע את החיידקים המהונדסים על צלחת הפטרי בד בבד עם ציור התמונה הרצויה.</a:t>
            </a:r>
          </a:p>
          <a:p>
            <a:pPr marL="285750" indent="-285750" fontAlgn="auto">
              <a:spcBef>
                <a:spcPts val="0"/>
              </a:spcBef>
              <a:spcAft>
                <a:spcPts val="0"/>
              </a:spcAft>
              <a:buFont typeface="Wingdings" pitchFamily="2" charset="2"/>
              <a:buChar char="§"/>
              <a:defRPr/>
            </a:pPr>
            <a:r>
              <a:rPr lang="he-IL" dirty="0">
                <a:solidFill>
                  <a:schemeClr val="tx1"/>
                </a:solidFill>
              </a:rPr>
              <a:t>לאחר זמן מה התקבלו מושבות חיידקים שייצרו את הצבעים הפלואורוסנטיים</a:t>
            </a:r>
            <a:r>
              <a:rPr lang="he-IL" dirty="0">
                <a:solidFill>
                  <a:prstClr val="black"/>
                </a:solidFill>
              </a:rPr>
              <a:t>.</a:t>
            </a:r>
          </a:p>
        </p:txBody>
      </p:sp>
      <p:sp>
        <p:nvSpPr>
          <p:cNvPr id="152584" name="TextBox 6"/>
          <p:cNvSpPr txBox="1">
            <a:spLocks noChangeArrowheads="1"/>
          </p:cNvSpPr>
          <p:nvPr/>
        </p:nvSpPr>
        <p:spPr bwMode="auto">
          <a:xfrm>
            <a:off x="134938" y="549275"/>
            <a:ext cx="8397875" cy="646113"/>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defRPr/>
            </a:pPr>
            <a:r>
              <a:rPr lang="he-IL" b="1" dirty="0">
                <a:solidFill>
                  <a:srgbClr val="1D4C72"/>
                </a:solidFill>
              </a:rPr>
              <a:t>שאלה  7:  </a:t>
            </a:r>
          </a:p>
          <a:p>
            <a:pPr>
              <a:defRPr/>
            </a:pPr>
            <a:endParaRPr lang="he-IL" dirty="0">
              <a:solidFill>
                <a:srgbClr val="1F497D"/>
              </a:solidFill>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66713" y="549275"/>
            <a:ext cx="8358187" cy="1871663"/>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chemeClr val="accent3"/>
                </a:solidFill>
              </a:rPr>
              <a:t>פלסמיד</a:t>
            </a:r>
            <a:r>
              <a:rPr lang="he-IL" dirty="0" smtClean="0"/>
              <a:t> הוא קטע </a:t>
            </a:r>
            <a:r>
              <a:rPr lang="en-US" dirty="0" smtClean="0"/>
              <a:t>DNA</a:t>
            </a:r>
            <a:r>
              <a:rPr lang="he-IL" dirty="0" smtClean="0"/>
              <a:t> מעגלי קצר שמצוי בטבע בתאי חיידקים. הפלסמידים מוכפלים באופן עצמאי ומועברים לצאצאי החיידק.</a:t>
            </a:r>
          </a:p>
          <a:p>
            <a:pPr eaLnBrk="1" hangingPunct="1">
              <a:defRPr/>
            </a:pPr>
            <a:r>
              <a:rPr lang="he-IL" dirty="0" smtClean="0"/>
              <a:t>הפלסמידים יכולים לעבור מתא חיידק אחד לתא אחר (לדוגמה בתהליך קוניוגציה). </a:t>
            </a:r>
          </a:p>
          <a:p>
            <a:pPr eaLnBrk="1" hangingPunct="1">
              <a:defRPr/>
            </a:pPr>
            <a:r>
              <a:rPr lang="he-IL" dirty="0" smtClean="0"/>
              <a:t>לעתים הם עוברים גם לחיידק מסוג אחר. </a:t>
            </a:r>
          </a:p>
          <a:p>
            <a:pPr eaLnBrk="1" hangingPunct="1">
              <a:defRPr/>
            </a:pPr>
            <a:r>
              <a:rPr lang="he-IL" dirty="0"/>
              <a:t>(</a:t>
            </a:r>
            <a:r>
              <a:rPr lang="he-IL" dirty="0" smtClean="0"/>
              <a:t>הפלסמידים נושאים גנים שונים. במקרים רבים אלו גנים המקנים עמידות לסוגי אנטיביוטיקה שונים. זו אחת הדרכים המרכזיות שבהן חיידקים בטבע רוכשים עמידות לאנטיביוטיקה).</a:t>
            </a:r>
          </a:p>
          <a:p>
            <a:pPr eaLnBrk="1" hangingPunct="1">
              <a:defRPr/>
            </a:pPr>
            <a:endParaRPr lang="he-IL" dirty="0"/>
          </a:p>
          <a:p>
            <a:pPr eaLnBrk="1" hangingPunct="1">
              <a:defRPr/>
            </a:pPr>
            <a:endParaRPr lang="he-IL" dirty="0" smtClean="0"/>
          </a:p>
          <a:p>
            <a:pPr eaLnBrk="1" hangingPunct="1">
              <a:defRPr/>
            </a:pPr>
            <a:endParaRPr lang="he-IL" dirty="0"/>
          </a:p>
          <a:p>
            <a:pPr eaLnBrk="1" hangingPunct="1">
              <a:defRPr/>
            </a:pPr>
            <a:endParaRPr lang="he-IL" dirty="0" smtClean="0"/>
          </a:p>
          <a:p>
            <a:pPr eaLnBrk="1" hangingPunct="1">
              <a:defRPr/>
            </a:pPr>
            <a:endParaRPr lang="he-IL" dirty="0" smtClean="0">
              <a:solidFill>
                <a:srgbClr val="000000"/>
              </a:solidFill>
            </a:endParaRPr>
          </a:p>
          <a:p>
            <a:pPr eaLnBrk="1" hangingPunct="1">
              <a:defRPr/>
            </a:pPr>
            <a:endParaRPr lang="he-IL" dirty="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r>
              <a:rPr lang="he-IL" dirty="0" smtClean="0"/>
              <a:t>בהנדסה גנטית משתמשים הרבה מאוד בפלסמידים. מייצרים בדרך מלאכותית </a:t>
            </a:r>
            <a:r>
              <a:rPr lang="he-IL" dirty="0"/>
              <a:t>פלסמידים הדומים לפלסמידים המצויים בדרך הטבע בחיידקים </a:t>
            </a:r>
            <a:r>
              <a:rPr lang="he-IL" dirty="0" smtClean="0"/>
              <a:t>שונים, ומחדירים לתוכם את הגן הרצוי. הפלסמידים המהונדסים נקראים פלסמידים רקומביננטיים (רקומביננטי= כולל צירופי גנים חדשים).</a:t>
            </a:r>
          </a:p>
          <a:p>
            <a:pPr eaLnBrk="1" hangingPunct="1">
              <a:defRPr/>
            </a:pPr>
            <a:r>
              <a:rPr lang="he-IL" dirty="0" smtClean="0"/>
              <a:t>אחר כך גורמים לכך שהפלסמידים יחדרו לתא החיידק, בעזרת טיפול שגורם לקרום תא החיידק להיות חדיר יותר מכרגיל לפרק זמן קצר. ראו </a:t>
            </a:r>
            <a:r>
              <a:rPr lang="he-IL" dirty="0" smtClean="0">
                <a:solidFill>
                  <a:srgbClr val="000000"/>
                </a:solidFill>
              </a:rPr>
              <a:t>תרשים בשקף הבא.</a:t>
            </a:r>
          </a:p>
        </p:txBody>
      </p:sp>
      <p:sp>
        <p:nvSpPr>
          <p:cNvPr id="119811"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EDBFA67F-E575-46B5-81C3-DDB829C65148}" type="slidenum">
              <a:rPr lang="he-IL" sz="1200">
                <a:solidFill>
                  <a:srgbClr val="A6A6A6"/>
                </a:solidFill>
              </a:rPr>
              <a:pPr algn="l" eaLnBrk="1" hangingPunct="1"/>
              <a:t>4</a:t>
            </a:fld>
            <a:endParaRPr lang="he-IL" sz="1200">
              <a:solidFill>
                <a:srgbClr val="A6A6A6"/>
              </a:solidFill>
            </a:endParaRPr>
          </a:p>
        </p:txBody>
      </p:sp>
      <p:sp>
        <p:nvSpPr>
          <p:cNvPr id="8" name="Rectangle 3"/>
          <p:cNvSpPr/>
          <p:nvPr/>
        </p:nvSpPr>
        <p:spPr>
          <a:xfrm>
            <a:off x="374650"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9813"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פלסמיד</a:t>
            </a:r>
            <a:endParaRPr lang="he-IL" sz="1800" smtClean="0">
              <a:solidFill>
                <a:srgbClr val="FF6600"/>
              </a:solidFill>
            </a:endParaRPr>
          </a:p>
        </p:txBody>
      </p:sp>
      <p:pic>
        <p:nvPicPr>
          <p:cNvPr id="119814" name="תמונה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773238"/>
            <a:ext cx="282257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bwMode="auto">
          <a:xfrm>
            <a:off x="4640263" y="2789238"/>
            <a:ext cx="1014412" cy="43180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400" b="1" dirty="0" smtClean="0">
                <a:solidFill>
                  <a:srgbClr val="000000"/>
                </a:solidFill>
              </a:rPr>
              <a:t>פלסמיד</a:t>
            </a:r>
            <a:endParaRPr lang="he-IL" sz="1400" b="1" dirty="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a:solidFill>
                <a:srgbClr val="000000"/>
              </a:solidFill>
            </a:endParaRPr>
          </a:p>
          <a:p>
            <a:pPr eaLnBrk="1" hangingPunct="1">
              <a:defRPr/>
            </a:pPr>
            <a:endParaRPr lang="he-IL" dirty="0" smtClean="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תמונה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276225"/>
            <a:ext cx="2498725"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Slide Number Placeholder 6"/>
          <p:cNvSpPr txBox="1">
            <a:spLocks noGrp="1"/>
          </p:cNvSpPr>
          <p:nvPr/>
        </p:nvSpPr>
        <p:spPr bwMode="auto">
          <a:xfrm>
            <a:off x="-612775" y="6564313"/>
            <a:ext cx="4429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3B6C72CA-FAC6-45B2-8A04-9DAF93826517}" type="slidenum">
              <a:rPr lang="he-IL" sz="1200">
                <a:solidFill>
                  <a:srgbClr val="A6A6A6"/>
                </a:solidFill>
              </a:rPr>
              <a:pPr algn="l" eaLnBrk="1" hangingPunct="1"/>
              <a:t>5</a:t>
            </a:fld>
            <a:endParaRPr lang="he-IL" sz="1200">
              <a:solidFill>
                <a:srgbClr val="A6A6A6"/>
              </a:solidFill>
            </a:endParaRPr>
          </a:p>
        </p:txBody>
      </p:sp>
      <p:sp>
        <p:nvSpPr>
          <p:cNvPr id="8" name="Rectangle 3"/>
          <p:cNvSpPr/>
          <p:nvPr/>
        </p:nvSpPr>
        <p:spPr>
          <a:xfrm>
            <a:off x="300038" y="476250"/>
            <a:ext cx="8215312"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0837"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דוגמה להנדסה גנטית: העברת גן ליצירת אינסולין מתא אדם לתא חיידק בעזרת פלסמיד</a:t>
            </a:r>
            <a:endParaRPr lang="he-IL" sz="1800" smtClean="0">
              <a:solidFill>
                <a:srgbClr val="FF6600"/>
              </a:solidFill>
            </a:endParaRPr>
          </a:p>
        </p:txBody>
      </p:sp>
      <p:grpSp>
        <p:nvGrpSpPr>
          <p:cNvPr id="120838" name="קבוצה 1"/>
          <p:cNvGrpSpPr>
            <a:grpSpLocks/>
          </p:cNvGrpSpPr>
          <p:nvPr/>
        </p:nvGrpSpPr>
        <p:grpSpPr bwMode="auto">
          <a:xfrm>
            <a:off x="420688" y="561975"/>
            <a:ext cx="8081962" cy="6083300"/>
            <a:chOff x="-125413" y="539750"/>
            <a:chExt cx="8081963" cy="6083300"/>
          </a:xfrm>
        </p:grpSpPr>
        <p:grpSp>
          <p:nvGrpSpPr>
            <p:cNvPr id="120842" name="קבוצה 16"/>
            <p:cNvGrpSpPr>
              <a:grpSpLocks/>
            </p:cNvGrpSpPr>
            <p:nvPr/>
          </p:nvGrpSpPr>
          <p:grpSpPr bwMode="auto">
            <a:xfrm>
              <a:off x="-9526" y="539750"/>
              <a:ext cx="7966076" cy="5770563"/>
              <a:chOff x="518029" y="539512"/>
              <a:chExt cx="7965854" cy="5770792"/>
            </a:xfrm>
          </p:grpSpPr>
          <p:grpSp>
            <p:nvGrpSpPr>
              <p:cNvPr id="120846" name="קבוצה 2"/>
              <p:cNvGrpSpPr>
                <a:grpSpLocks/>
              </p:cNvGrpSpPr>
              <p:nvPr/>
            </p:nvGrpSpPr>
            <p:grpSpPr bwMode="auto">
              <a:xfrm>
                <a:off x="5694362" y="865222"/>
                <a:ext cx="2568575" cy="2163762"/>
                <a:chOff x="5120924" y="2880945"/>
                <a:chExt cx="1299936" cy="1244883"/>
              </a:xfrm>
            </p:grpSpPr>
            <p:grpSp>
              <p:nvGrpSpPr>
                <p:cNvPr id="120858" name="קבוצה 1"/>
                <p:cNvGrpSpPr>
                  <a:grpSpLocks/>
                </p:cNvGrpSpPr>
                <p:nvPr/>
              </p:nvGrpSpPr>
              <p:grpSpPr bwMode="auto">
                <a:xfrm>
                  <a:off x="5120924" y="2880945"/>
                  <a:ext cx="1299936" cy="1244883"/>
                  <a:chOff x="5120924" y="2852936"/>
                  <a:chExt cx="1299936" cy="1244883"/>
                </a:xfrm>
              </p:grpSpPr>
              <p:sp>
                <p:nvSpPr>
                  <p:cNvPr id="14" name="מלבן מעוגל 1"/>
                  <p:cNvSpPr/>
                  <p:nvPr/>
                </p:nvSpPr>
                <p:spPr bwMode="auto">
                  <a:xfrm>
                    <a:off x="5120924" y="2852936"/>
                    <a:ext cx="1299936" cy="1244883"/>
                  </a:xfrm>
                  <a:custGeom>
                    <a:avLst/>
                    <a:gdLst>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0 w 1368152"/>
                      <a:gd name="connsiteY7" fmla="*/ 1080116 h 1296144"/>
                      <a:gd name="connsiteX8" fmla="*/ 0 w 1368152"/>
                      <a:gd name="connsiteY8" fmla="*/ 216028 h 1296144"/>
                      <a:gd name="connsiteX0" fmla="*/ 0 w 1368152"/>
                      <a:gd name="connsiteY0" fmla="*/ 216028 h 1296144"/>
                      <a:gd name="connsiteX1" fmla="*/ 216028 w 1368152"/>
                      <a:gd name="connsiteY1" fmla="*/ 0 h 1296144"/>
                      <a:gd name="connsiteX2" fmla="*/ 1152124 w 1368152"/>
                      <a:gd name="connsiteY2" fmla="*/ 0 h 1296144"/>
                      <a:gd name="connsiteX3" fmla="*/ 1368152 w 1368152"/>
                      <a:gd name="connsiteY3" fmla="*/ 216028 h 1296144"/>
                      <a:gd name="connsiteX4" fmla="*/ 1368152 w 1368152"/>
                      <a:gd name="connsiteY4" fmla="*/ 1080116 h 1296144"/>
                      <a:gd name="connsiteX5" fmla="*/ 1152124 w 1368152"/>
                      <a:gd name="connsiteY5" fmla="*/ 1296144 h 1296144"/>
                      <a:gd name="connsiteX6" fmla="*/ 216028 w 1368152"/>
                      <a:gd name="connsiteY6" fmla="*/ 1296144 h 1296144"/>
                      <a:gd name="connsiteX7" fmla="*/ 157163 w 1368152"/>
                      <a:gd name="connsiteY7" fmla="*/ 1080116 h 1296144"/>
                      <a:gd name="connsiteX8" fmla="*/ 0 w 1368152"/>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369734 w 1369734"/>
                      <a:gd name="connsiteY3" fmla="*/ 216028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1153706 w 1369734"/>
                      <a:gd name="connsiteY2" fmla="*/ 0 h 1296144"/>
                      <a:gd name="connsiteX3" fmla="*/ 1298297 w 1369734"/>
                      <a:gd name="connsiteY3" fmla="*/ 258890 h 1296144"/>
                      <a:gd name="connsiteX4" fmla="*/ 1369734 w 1369734"/>
                      <a:gd name="connsiteY4" fmla="*/ 1080116 h 1296144"/>
                      <a:gd name="connsiteX5" fmla="*/ 1153706 w 1369734"/>
                      <a:gd name="connsiteY5" fmla="*/ 1296144 h 1296144"/>
                      <a:gd name="connsiteX6" fmla="*/ 217610 w 1369734"/>
                      <a:gd name="connsiteY6" fmla="*/ 1296144 h 1296144"/>
                      <a:gd name="connsiteX7" fmla="*/ 158745 w 1369734"/>
                      <a:gd name="connsiteY7" fmla="*/ 1080116 h 1296144"/>
                      <a:gd name="connsiteX8" fmla="*/ 1582 w 1369734"/>
                      <a:gd name="connsiteY8" fmla="*/ 216028 h 1296144"/>
                      <a:gd name="connsiteX0" fmla="*/ 1582 w 1369734"/>
                      <a:gd name="connsiteY0" fmla="*/ 216028 h 1296144"/>
                      <a:gd name="connsiteX1" fmla="*/ 217610 w 1369734"/>
                      <a:gd name="connsiteY1" fmla="*/ 0 h 1296144"/>
                      <a:gd name="connsiteX2" fmla="*/ 912584 w 1369734"/>
                      <a:gd name="connsiteY2" fmla="*/ 56555 h 1296144"/>
                      <a:gd name="connsiteX3" fmla="*/ 1153706 w 1369734"/>
                      <a:gd name="connsiteY3" fmla="*/ 0 h 1296144"/>
                      <a:gd name="connsiteX4" fmla="*/ 1298297 w 1369734"/>
                      <a:gd name="connsiteY4" fmla="*/ 258890 h 1296144"/>
                      <a:gd name="connsiteX5" fmla="*/ 1369734 w 1369734"/>
                      <a:gd name="connsiteY5" fmla="*/ 1080116 h 1296144"/>
                      <a:gd name="connsiteX6" fmla="*/ 1153706 w 1369734"/>
                      <a:gd name="connsiteY6" fmla="*/ 1296144 h 1296144"/>
                      <a:gd name="connsiteX7" fmla="*/ 217610 w 1369734"/>
                      <a:gd name="connsiteY7" fmla="*/ 1296144 h 1296144"/>
                      <a:gd name="connsiteX8" fmla="*/ 158745 w 1369734"/>
                      <a:gd name="connsiteY8" fmla="*/ 1080116 h 1296144"/>
                      <a:gd name="connsiteX9" fmla="*/ 1582 w 1369734"/>
                      <a:gd name="connsiteY9" fmla="*/ 216028 h 1296144"/>
                      <a:gd name="connsiteX0" fmla="*/ 1582 w 1369734"/>
                      <a:gd name="connsiteY0" fmla="*/ 341066 h 1421182"/>
                      <a:gd name="connsiteX1" fmla="*/ 217610 w 1369734"/>
                      <a:gd name="connsiteY1" fmla="*/ 125038 h 1421182"/>
                      <a:gd name="connsiteX2" fmla="*/ 674727 w 1369734"/>
                      <a:gd name="connsiteY2" fmla="*/ 618 h 1421182"/>
                      <a:gd name="connsiteX3" fmla="*/ 912584 w 1369734"/>
                      <a:gd name="connsiteY3" fmla="*/ 181593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1582 w 1369734"/>
                      <a:gd name="connsiteY0" fmla="*/ 341066 h 1421182"/>
                      <a:gd name="connsiteX1" fmla="*/ 217610 w 1369734"/>
                      <a:gd name="connsiteY1" fmla="*/ 125038 h 1421182"/>
                      <a:gd name="connsiteX2" fmla="*/ 674727 w 1369734"/>
                      <a:gd name="connsiteY2" fmla="*/ 618 h 1421182"/>
                      <a:gd name="connsiteX3" fmla="*/ 955446 w 1369734"/>
                      <a:gd name="connsiteY3" fmla="*/ 53006 h 1421182"/>
                      <a:gd name="connsiteX4" fmla="*/ 1153706 w 1369734"/>
                      <a:gd name="connsiteY4" fmla="*/ 125038 h 1421182"/>
                      <a:gd name="connsiteX5" fmla="*/ 1298297 w 1369734"/>
                      <a:gd name="connsiteY5" fmla="*/ 383928 h 1421182"/>
                      <a:gd name="connsiteX6" fmla="*/ 1369734 w 1369734"/>
                      <a:gd name="connsiteY6" fmla="*/ 1205154 h 1421182"/>
                      <a:gd name="connsiteX7" fmla="*/ 1153706 w 1369734"/>
                      <a:gd name="connsiteY7" fmla="*/ 1421182 h 1421182"/>
                      <a:gd name="connsiteX8" fmla="*/ 217610 w 1369734"/>
                      <a:gd name="connsiteY8" fmla="*/ 1421182 h 1421182"/>
                      <a:gd name="connsiteX9" fmla="*/ 158745 w 1369734"/>
                      <a:gd name="connsiteY9" fmla="*/ 1205154 h 1421182"/>
                      <a:gd name="connsiteX10" fmla="*/ 1582 w 1369734"/>
                      <a:gd name="connsiteY10" fmla="*/ 341066 h 1421182"/>
                      <a:gd name="connsiteX0" fmla="*/ 72136 w 1440288"/>
                      <a:gd name="connsiteY0" fmla="*/ 341066 h 1421182"/>
                      <a:gd name="connsiteX1" fmla="*/ 288164 w 1440288"/>
                      <a:gd name="connsiteY1" fmla="*/ 125038 h 1421182"/>
                      <a:gd name="connsiteX2" fmla="*/ 745281 w 1440288"/>
                      <a:gd name="connsiteY2" fmla="*/ 618 h 1421182"/>
                      <a:gd name="connsiteX3" fmla="*/ 1026000 w 1440288"/>
                      <a:gd name="connsiteY3" fmla="*/ 53006 h 1421182"/>
                      <a:gd name="connsiteX4" fmla="*/ 1224260 w 1440288"/>
                      <a:gd name="connsiteY4" fmla="*/ 125038 h 1421182"/>
                      <a:gd name="connsiteX5" fmla="*/ 1368851 w 1440288"/>
                      <a:gd name="connsiteY5" fmla="*/ 383928 h 1421182"/>
                      <a:gd name="connsiteX6" fmla="*/ 1440288 w 1440288"/>
                      <a:gd name="connsiteY6" fmla="*/ 1205154 h 1421182"/>
                      <a:gd name="connsiteX7" fmla="*/ 1224260 w 1440288"/>
                      <a:gd name="connsiteY7" fmla="*/ 1421182 h 1421182"/>
                      <a:gd name="connsiteX8" fmla="*/ 288164 w 1440288"/>
                      <a:gd name="connsiteY8" fmla="*/ 1421182 h 1421182"/>
                      <a:gd name="connsiteX9" fmla="*/ 86424 w 1440288"/>
                      <a:gd name="connsiteY9" fmla="*/ 1248017 h 1421182"/>
                      <a:gd name="connsiteX10" fmla="*/ 72136 w 1440288"/>
                      <a:gd name="connsiteY10" fmla="*/ 341066 h 142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288" h="1421182">
                        <a:moveTo>
                          <a:pt x="72136" y="341066"/>
                        </a:moveTo>
                        <a:cubicBezTo>
                          <a:pt x="72136" y="221757"/>
                          <a:pt x="168855" y="125038"/>
                          <a:pt x="288164" y="125038"/>
                        </a:cubicBezTo>
                        <a:cubicBezTo>
                          <a:pt x="400355" y="92109"/>
                          <a:pt x="629452" y="-8808"/>
                          <a:pt x="745281" y="618"/>
                        </a:cubicBezTo>
                        <a:cubicBezTo>
                          <a:pt x="861110" y="10044"/>
                          <a:pt x="946170" y="56082"/>
                          <a:pt x="1026000" y="53006"/>
                        </a:cubicBezTo>
                        <a:lnTo>
                          <a:pt x="1224260" y="125038"/>
                        </a:lnTo>
                        <a:cubicBezTo>
                          <a:pt x="1343569" y="125038"/>
                          <a:pt x="1368851" y="264619"/>
                          <a:pt x="1368851" y="383928"/>
                        </a:cubicBezTo>
                        <a:lnTo>
                          <a:pt x="1440288" y="1205154"/>
                        </a:lnTo>
                        <a:cubicBezTo>
                          <a:pt x="1440288" y="1324463"/>
                          <a:pt x="1343569" y="1421182"/>
                          <a:pt x="1224260" y="1421182"/>
                        </a:cubicBezTo>
                        <a:lnTo>
                          <a:pt x="288164" y="1421182"/>
                        </a:lnTo>
                        <a:cubicBezTo>
                          <a:pt x="168855" y="1421182"/>
                          <a:pt x="86424" y="1367326"/>
                          <a:pt x="86424" y="1248017"/>
                        </a:cubicBezTo>
                        <a:cubicBezTo>
                          <a:pt x="-99314" y="988563"/>
                          <a:pt x="72136" y="629095"/>
                          <a:pt x="72136" y="341066"/>
                        </a:cubicBezTo>
                        <a:close/>
                      </a:path>
                    </a:pathLst>
                  </a:custGeom>
                  <a:gradFill flip="none" rotWithShape="1">
                    <a:gsLst>
                      <a:gs pos="0">
                        <a:srgbClr val="FFEFD1">
                          <a:lumMod val="80000"/>
                        </a:srgbClr>
                      </a:gs>
                      <a:gs pos="64999">
                        <a:srgbClr val="F0EBD5"/>
                      </a:gs>
                      <a:gs pos="100000">
                        <a:srgbClr val="D1C39F"/>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אליפסה 14"/>
                  <p:cNvSpPr/>
                  <p:nvPr/>
                </p:nvSpPr>
                <p:spPr bwMode="auto">
                  <a:xfrm>
                    <a:off x="5551729" y="3232752"/>
                    <a:ext cx="485253" cy="485003"/>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1208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5611" y="3299670"/>
                    <a:ext cx="417256" cy="33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08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7514">
                  <a:off x="5680792" y="3433537"/>
                  <a:ext cx="438302" cy="35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Box 25"/>
              <p:cNvSpPr txBox="1"/>
              <p:nvPr/>
            </p:nvSpPr>
            <p:spPr>
              <a:xfrm>
                <a:off x="2351541" y="960217"/>
                <a:ext cx="1014384" cy="43181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400" b="1" dirty="0" smtClean="0">
                    <a:solidFill>
                      <a:srgbClr val="000000"/>
                    </a:solidFill>
                  </a:rPr>
                  <a:t>פלסמיד</a:t>
                </a:r>
                <a:endParaRPr lang="he-IL" sz="1400" b="1" dirty="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a:solidFill>
                    <a:srgbClr val="000000"/>
                  </a:solidFill>
                </a:endParaRPr>
              </a:p>
              <a:p>
                <a:pPr eaLnBrk="1" hangingPunct="1">
                  <a:defRPr/>
                </a:pPr>
                <a:endParaRPr lang="he-IL" dirty="0" smtClean="0">
                  <a:solidFill>
                    <a:srgbClr val="000000"/>
                  </a:solidFill>
                </a:endParaRPr>
              </a:p>
            </p:txBody>
          </p:sp>
          <p:sp>
            <p:nvSpPr>
              <p:cNvPr id="23" name="TextBox 22"/>
              <p:cNvSpPr txBox="1"/>
              <p:nvPr/>
            </p:nvSpPr>
            <p:spPr>
              <a:xfrm>
                <a:off x="1287946" y="539512"/>
                <a:ext cx="3141575" cy="43340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400" b="1" dirty="0" smtClean="0">
                    <a:solidFill>
                      <a:srgbClr val="000000"/>
                    </a:solidFill>
                  </a:rPr>
                  <a:t>תא חיידק שממנו נלקח הפלסמיד*</a:t>
                </a:r>
                <a:endParaRPr lang="he-IL" sz="1400" b="1" dirty="0">
                  <a:solidFill>
                    <a:srgbClr val="000000"/>
                  </a:solidFill>
                </a:endParaRPr>
              </a:p>
              <a:p>
                <a:pPr eaLnBrk="1" hangingPunct="1">
                  <a:defRPr/>
                </a:pPr>
                <a:endParaRPr lang="he-IL" sz="1400" dirty="0" smtClean="0">
                  <a:solidFill>
                    <a:srgbClr val="000000"/>
                  </a:solidFill>
                </a:endParaRPr>
              </a:p>
            </p:txBody>
          </p:sp>
          <p:cxnSp>
            <p:nvCxnSpPr>
              <p:cNvPr id="3" name="מחבר חץ ישר 2"/>
              <p:cNvCxnSpPr/>
              <p:nvPr/>
            </p:nvCxnSpPr>
            <p:spPr>
              <a:xfrm flipH="1">
                <a:off x="2465838" y="1539677"/>
                <a:ext cx="523860" cy="12732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מחבר חץ ישר 26"/>
              <p:cNvCxnSpPr/>
              <p:nvPr/>
            </p:nvCxnSpPr>
            <p:spPr>
              <a:xfrm flipH="1">
                <a:off x="2465838" y="3690825"/>
                <a:ext cx="2376421" cy="1841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129589" y="549037"/>
                <a:ext cx="3354294" cy="43181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400" b="1" dirty="0" smtClean="0">
                    <a:solidFill>
                      <a:srgbClr val="000000"/>
                    </a:solidFill>
                  </a:rPr>
                  <a:t>תא </a:t>
                </a:r>
                <a:r>
                  <a:rPr lang="he-IL" sz="1400" b="1" dirty="0" smtClean="0"/>
                  <a:t>אדם שממנו נלקח הגן ליצירת </a:t>
                </a:r>
                <a:r>
                  <a:rPr lang="he-IL" sz="1400" b="1" dirty="0" smtClean="0">
                    <a:solidFill>
                      <a:srgbClr val="000000"/>
                    </a:solidFill>
                  </a:rPr>
                  <a:t>אינסולין</a:t>
                </a:r>
                <a:endParaRPr lang="he-IL" sz="1400" b="1" dirty="0">
                  <a:solidFill>
                    <a:srgbClr val="000000"/>
                  </a:solidFill>
                </a:endParaRPr>
              </a:p>
              <a:p>
                <a:pPr eaLnBrk="1" hangingPunct="1">
                  <a:defRPr/>
                </a:pPr>
                <a:endParaRPr lang="he-IL" sz="1400" dirty="0" smtClean="0">
                  <a:solidFill>
                    <a:srgbClr val="000000"/>
                  </a:solidFill>
                </a:endParaRPr>
              </a:p>
            </p:txBody>
          </p:sp>
          <p:cxnSp>
            <p:nvCxnSpPr>
              <p:cNvPr id="32" name="מחבר חץ ישר 31"/>
              <p:cNvCxnSpPr>
                <a:stCxn id="10" idx="2"/>
              </p:cNvCxnSpPr>
              <p:nvPr/>
            </p:nvCxnSpPr>
            <p:spPr>
              <a:xfrm flipH="1">
                <a:off x="5310559" y="2066748"/>
                <a:ext cx="1377912" cy="962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אליפסה 9"/>
              <p:cNvSpPr/>
              <p:nvPr/>
            </p:nvSpPr>
            <p:spPr>
              <a:xfrm>
                <a:off x="6688471" y="1971494"/>
                <a:ext cx="136521" cy="1889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0854" name="מלבן 15"/>
              <p:cNvSpPr>
                <a:spLocks noChangeArrowheads="1"/>
              </p:cNvSpPr>
              <p:nvPr/>
            </p:nvSpPr>
            <p:spPr bwMode="auto">
              <a:xfrm>
                <a:off x="4262413" y="3167959"/>
                <a:ext cx="18517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000000"/>
                    </a:solidFill>
                  </a:rPr>
                  <a:t>מקטע </a:t>
                </a:r>
                <a:r>
                  <a:rPr lang="en-US" sz="1400" b="1">
                    <a:solidFill>
                      <a:srgbClr val="000000"/>
                    </a:solidFill>
                  </a:rPr>
                  <a:t>DNA</a:t>
                </a:r>
                <a:r>
                  <a:rPr lang="he-IL" sz="1400" b="1">
                    <a:solidFill>
                      <a:srgbClr val="000000"/>
                    </a:solidFill>
                  </a:rPr>
                  <a:t> הכולל את </a:t>
                </a:r>
              </a:p>
              <a:p>
                <a:r>
                  <a:rPr lang="he-IL" sz="1400" b="1">
                    <a:solidFill>
                      <a:srgbClr val="000000"/>
                    </a:solidFill>
                  </a:rPr>
                  <a:t>הגן ליצירת אינסולין</a:t>
                </a:r>
                <a:endParaRPr lang="he-IL" sz="1400">
                  <a:solidFill>
                    <a:srgbClr val="000000"/>
                  </a:solidFill>
                </a:endParaRPr>
              </a:p>
            </p:txBody>
          </p:sp>
          <p:sp>
            <p:nvSpPr>
              <p:cNvPr id="39" name="TextBox 38"/>
              <p:cNvSpPr txBox="1"/>
              <p:nvPr/>
            </p:nvSpPr>
            <p:spPr>
              <a:xfrm>
                <a:off x="518029" y="4146455"/>
                <a:ext cx="2341498" cy="81600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400" b="1" dirty="0" smtClean="0">
                    <a:solidFill>
                      <a:srgbClr val="000000"/>
                    </a:solidFill>
                  </a:rPr>
                  <a:t>פלסמיד רקומביננטי**</a:t>
                </a:r>
              </a:p>
              <a:p>
                <a:pPr eaLnBrk="1" hangingPunct="1">
                  <a:defRPr/>
                </a:pPr>
                <a:r>
                  <a:rPr lang="he-IL" sz="1400" b="1" dirty="0" smtClean="0">
                    <a:solidFill>
                      <a:srgbClr val="000000"/>
                    </a:solidFill>
                  </a:rPr>
                  <a:t>(פלסמיד שבו שולב הגן ליצירת אינסולין)</a:t>
                </a:r>
                <a:endParaRPr lang="he-IL" sz="1400" b="1" dirty="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a:solidFill>
                    <a:srgbClr val="000000"/>
                  </a:solidFill>
                </a:endParaRPr>
              </a:p>
              <a:p>
                <a:pPr eaLnBrk="1" hangingPunct="1">
                  <a:defRPr/>
                </a:pPr>
                <a:endParaRPr lang="he-IL" dirty="0" smtClean="0">
                  <a:solidFill>
                    <a:srgbClr val="000000"/>
                  </a:solidFill>
                </a:endParaRPr>
              </a:p>
            </p:txBody>
          </p:sp>
          <p:sp>
            <p:nvSpPr>
              <p:cNvPr id="40" name="TextBox 39"/>
              <p:cNvSpPr txBox="1"/>
              <p:nvPr/>
            </p:nvSpPr>
            <p:spPr>
              <a:xfrm>
                <a:off x="4683513" y="4510008"/>
                <a:ext cx="2341498" cy="817594"/>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400" b="1" dirty="0" smtClean="0">
                    <a:solidFill>
                      <a:srgbClr val="000000"/>
                    </a:solidFill>
                  </a:rPr>
                  <a:t>החדרת הפלסמיד הרקומביננטי</a:t>
                </a:r>
              </a:p>
              <a:p>
                <a:pPr eaLnBrk="1" hangingPunct="1">
                  <a:defRPr/>
                </a:pPr>
                <a:r>
                  <a:rPr lang="he-IL" sz="1400" b="1" dirty="0" smtClean="0">
                    <a:solidFill>
                      <a:srgbClr val="000000"/>
                    </a:solidFill>
                  </a:rPr>
                  <a:t>לחיידק המקבל</a:t>
                </a:r>
                <a:endParaRPr lang="he-IL" sz="1400" b="1" dirty="0">
                  <a:solidFill>
                    <a:srgbClr val="000000"/>
                  </a:solidFill>
                </a:endParaRPr>
              </a:p>
              <a:p>
                <a:pPr eaLnBrk="1" hangingPunct="1">
                  <a:defRPr/>
                </a:pPr>
                <a:endParaRPr lang="he-IL" dirty="0" smtClean="0">
                  <a:solidFill>
                    <a:srgbClr val="000000"/>
                  </a:solidFill>
                </a:endParaRPr>
              </a:p>
            </p:txBody>
          </p:sp>
          <p:sp>
            <p:nvSpPr>
              <p:cNvPr id="41" name="TextBox 40"/>
              <p:cNvSpPr txBox="1"/>
              <p:nvPr/>
            </p:nvSpPr>
            <p:spPr>
              <a:xfrm>
                <a:off x="921243" y="5494297"/>
                <a:ext cx="2339910" cy="816007"/>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400" b="1" dirty="0" smtClean="0">
                    <a:solidFill>
                      <a:srgbClr val="000000"/>
                    </a:solidFill>
                  </a:rPr>
                  <a:t>החיידק המהונדס (הרקומביננטי) מייצר אינסולין (בתהליך תעתוק ותרגום),</a:t>
                </a:r>
              </a:p>
              <a:p>
                <a:pPr eaLnBrk="1" hangingPunct="1">
                  <a:defRPr/>
                </a:pPr>
                <a:r>
                  <a:rPr lang="he-IL" sz="1400" b="1" dirty="0" smtClean="0">
                    <a:solidFill>
                      <a:srgbClr val="000000"/>
                    </a:solidFill>
                  </a:rPr>
                  <a:t>ומעביר את הפלסמיד עם הגן לצאצאיו.</a:t>
                </a:r>
                <a:endParaRPr lang="he-IL" sz="1400" b="1" dirty="0">
                  <a:solidFill>
                    <a:srgbClr val="000000"/>
                  </a:solidFill>
                </a:endParaRPr>
              </a:p>
              <a:p>
                <a:pPr eaLnBrk="1" hangingPunct="1">
                  <a:defRPr/>
                </a:pPr>
                <a:endParaRPr lang="he-IL" dirty="0" smtClean="0">
                  <a:solidFill>
                    <a:srgbClr val="000000"/>
                  </a:solidFill>
                </a:endParaRPr>
              </a:p>
            </p:txBody>
          </p:sp>
        </p:grpSp>
        <p:pic>
          <p:nvPicPr>
            <p:cNvPr id="120843" name="תמונה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62113" y="281305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4" name="תמונה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5413" y="1466804"/>
              <a:ext cx="3810000"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5" name="תמונה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19350" y="1151516"/>
              <a:ext cx="381000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0839" name="תמונה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19463" y="4918075"/>
            <a:ext cx="239712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מחבר חץ ישר 34"/>
          <p:cNvCxnSpPr/>
          <p:nvPr/>
        </p:nvCxnSpPr>
        <p:spPr bwMode="auto">
          <a:xfrm>
            <a:off x="2746375" y="4048125"/>
            <a:ext cx="573088" cy="4841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מחבר חץ ישר 36"/>
          <p:cNvCxnSpPr/>
          <p:nvPr/>
        </p:nvCxnSpPr>
        <p:spPr bwMode="auto">
          <a:xfrm flipH="1">
            <a:off x="4103688" y="5287963"/>
            <a:ext cx="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3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TextBox 5"/>
          <p:cNvSpPr txBox="1"/>
          <p:nvPr/>
        </p:nvSpPr>
        <p:spPr>
          <a:xfrm>
            <a:off x="420688" y="419100"/>
            <a:ext cx="8183562" cy="64611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latin typeface="Times New Roman" pitchFamily="18" charset="0"/>
                <a:cs typeface="Arial"/>
              </a:rPr>
              <a:t>לעתים משתמשים </a:t>
            </a:r>
            <a:r>
              <a:rPr lang="he-IL" dirty="0" err="1" smtClean="0">
                <a:latin typeface="Times New Roman" pitchFamily="18" charset="0"/>
                <a:cs typeface="Arial"/>
              </a:rPr>
              <a:t>בבקטריופג'ים</a:t>
            </a:r>
            <a:r>
              <a:rPr lang="he-IL" dirty="0" smtClean="0">
                <a:latin typeface="Times New Roman" pitchFamily="18" charset="0"/>
                <a:cs typeface="Arial"/>
              </a:rPr>
              <a:t> בתור נשא להעברת הגן בשל יכולתם הטבעית להחדיר</a:t>
            </a:r>
          </a:p>
          <a:p>
            <a:pPr eaLnBrk="1" hangingPunct="1">
              <a:defRPr/>
            </a:pPr>
            <a:r>
              <a:rPr lang="he-IL" dirty="0" smtClean="0">
                <a:latin typeface="Times New Roman" pitchFamily="18" charset="0"/>
                <a:cs typeface="Arial"/>
              </a:rPr>
              <a:t> את ה</a:t>
            </a:r>
            <a:r>
              <a:rPr lang="he-IL" dirty="0" smtClean="0">
                <a:latin typeface="Arial"/>
                <a:cs typeface="Arial"/>
              </a:rPr>
              <a:t>־</a:t>
            </a:r>
            <a:r>
              <a:rPr lang="en-US" dirty="0" smtClean="0">
                <a:latin typeface="Times New Roman" pitchFamily="18" charset="0"/>
                <a:cs typeface="Arial"/>
              </a:rPr>
              <a:t>DNA</a:t>
            </a:r>
            <a:r>
              <a:rPr lang="he-IL" dirty="0" smtClean="0">
                <a:latin typeface="Times New Roman" pitchFamily="18" charset="0"/>
                <a:cs typeface="Arial"/>
              </a:rPr>
              <a:t> שלהם לתאי חיידקים.</a:t>
            </a:r>
          </a:p>
        </p:txBody>
      </p:sp>
      <p:sp>
        <p:nvSpPr>
          <p:cNvPr id="21515" name="Slide Number Placeholder 15"/>
          <p:cNvSpPr>
            <a:spLocks noGrp="1"/>
          </p:cNvSpPr>
          <p:nvPr>
            <p:ph type="sldNum" sz="quarter" idx="12"/>
          </p:nvPr>
        </p:nvSpPr>
        <p:spPr bwMode="auto">
          <a:xfrm>
            <a:off x="12700" y="6643688"/>
            <a:ext cx="2133600" cy="21431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7F3D6F4-001C-47EF-B3A1-7DAB240FE419}" type="slidenum">
              <a:rPr lang="he-IL" sz="1100" smtClean="0">
                <a:solidFill>
                  <a:prstClr val="white">
                    <a:lumMod val="75000"/>
                  </a:prstClr>
                </a:solidFill>
              </a:rPr>
              <a:pPr fontAlgn="base">
                <a:spcBef>
                  <a:spcPct val="0"/>
                </a:spcBef>
                <a:spcAft>
                  <a:spcPct val="0"/>
                </a:spcAft>
                <a:defRPr/>
              </a:pPr>
              <a:t>6</a:t>
            </a:fld>
            <a:endParaRPr lang="he-IL" sz="1100" dirty="0" smtClean="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smtClean="0">
                <a:solidFill>
                  <a:srgbClr val="FF6600"/>
                </a:solidFill>
              </a:rPr>
              <a:t>דוגמה להנדסה </a:t>
            </a:r>
            <a:r>
              <a:rPr lang="he-IL" sz="1800" b="1" dirty="0">
                <a:solidFill>
                  <a:srgbClr val="FF6600"/>
                </a:solidFill>
              </a:rPr>
              <a:t>גנטית: העברת גן ליצירת </a:t>
            </a:r>
            <a:r>
              <a:rPr lang="he-IL" sz="1800" b="1" dirty="0" smtClean="0">
                <a:solidFill>
                  <a:srgbClr val="FF6600"/>
                </a:solidFill>
              </a:rPr>
              <a:t>אינסולין </a:t>
            </a:r>
            <a:r>
              <a:rPr lang="he-IL" sz="1800" b="1" dirty="0">
                <a:solidFill>
                  <a:srgbClr val="FF6600"/>
                </a:solidFill>
              </a:rPr>
              <a:t>מתא אדם לתא חיידק בעזרת </a:t>
            </a:r>
            <a:r>
              <a:rPr lang="he-IL" sz="1800" b="1" dirty="0" err="1" smtClean="0">
                <a:solidFill>
                  <a:srgbClr val="FF6600"/>
                </a:solidFill>
              </a:rPr>
              <a:t>בקטריופג</a:t>
            </a:r>
            <a:r>
              <a:rPr lang="he-IL" sz="1800" b="1" dirty="0" smtClean="0">
                <a:solidFill>
                  <a:srgbClr val="FF6600"/>
                </a:solidFill>
              </a:rPr>
              <a:t>'</a:t>
            </a:r>
            <a:endParaRPr lang="he-IL" sz="1800" dirty="0" smtClean="0">
              <a:solidFill>
                <a:schemeClr val="accent6">
                  <a:lumMod val="50000"/>
                  <a:lumOff val="50000"/>
                </a:schemeClr>
              </a:solidFill>
            </a:endParaRPr>
          </a:p>
        </p:txBody>
      </p:sp>
      <p:sp>
        <p:nvSpPr>
          <p:cNvPr id="29" name="TextBox 28"/>
          <p:cNvSpPr txBox="1"/>
          <p:nvPr/>
        </p:nvSpPr>
        <p:spPr>
          <a:xfrm>
            <a:off x="539750" y="6505575"/>
            <a:ext cx="7285038" cy="3079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buFont typeface="Wingdings" pitchFamily="2" charset="2"/>
              <a:buChar char="§"/>
              <a:defRPr/>
            </a:pPr>
            <a:r>
              <a:rPr lang="he-IL" sz="1400" dirty="0" smtClean="0">
                <a:solidFill>
                  <a:prstClr val="black"/>
                </a:solidFill>
                <a:latin typeface="Times New Roman" pitchFamily="18" charset="0"/>
                <a:cs typeface="Arial"/>
              </a:rPr>
              <a:t>למעשה</a:t>
            </a:r>
            <a:r>
              <a:rPr lang="he-IL" sz="1400" dirty="0" smtClean="0">
                <a:latin typeface="Times New Roman" pitchFamily="18" charset="0"/>
                <a:cs typeface="Arial"/>
              </a:rPr>
              <a:t>, זה תהליך </a:t>
            </a:r>
            <a:r>
              <a:rPr lang="he-IL" sz="1400" dirty="0" smtClean="0">
                <a:solidFill>
                  <a:prstClr val="black"/>
                </a:solidFill>
                <a:latin typeface="Times New Roman" pitchFamily="18" charset="0"/>
                <a:cs typeface="Arial"/>
              </a:rPr>
              <a:t>של </a:t>
            </a:r>
            <a:r>
              <a:rPr lang="he-IL" sz="1400" b="1" dirty="0" smtClean="0">
                <a:solidFill>
                  <a:schemeClr val="accent3"/>
                </a:solidFill>
                <a:latin typeface="Times New Roman" pitchFamily="18" charset="0"/>
                <a:cs typeface="Arial"/>
              </a:rPr>
              <a:t>טרנסדוקציה. </a:t>
            </a:r>
            <a:r>
              <a:rPr lang="he-IL" sz="1400" dirty="0" smtClean="0">
                <a:latin typeface="Times New Roman" pitchFamily="18" charset="0"/>
                <a:cs typeface="Arial"/>
              </a:rPr>
              <a:t>ראו פירוק במצגת: דרכים למעבר חומר גנטי בין חיידקים.</a:t>
            </a:r>
          </a:p>
        </p:txBody>
      </p:sp>
      <p:grpSp>
        <p:nvGrpSpPr>
          <p:cNvPr id="121863" name="קבוצה 1"/>
          <p:cNvGrpSpPr>
            <a:grpSpLocks/>
          </p:cNvGrpSpPr>
          <p:nvPr/>
        </p:nvGrpSpPr>
        <p:grpSpPr bwMode="auto">
          <a:xfrm>
            <a:off x="446088" y="881063"/>
            <a:ext cx="8259762" cy="5581650"/>
            <a:chOff x="445665" y="1008486"/>
            <a:chExt cx="8260185" cy="5581227"/>
          </a:xfrm>
        </p:grpSpPr>
        <p:pic>
          <p:nvPicPr>
            <p:cNvPr id="121864" name="תמונה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33982">
              <a:off x="2289111" y="1008486"/>
              <a:ext cx="1370012"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5157788"/>
              <a:ext cx="26098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866" name="קבוצה 4"/>
            <p:cNvGrpSpPr>
              <a:grpSpLocks/>
            </p:cNvGrpSpPr>
            <p:nvPr/>
          </p:nvGrpSpPr>
          <p:grpSpPr bwMode="auto">
            <a:xfrm>
              <a:off x="1403350" y="2992438"/>
              <a:ext cx="2706688" cy="1833562"/>
              <a:chOff x="5465189" y="4796093"/>
              <a:chExt cx="2231930" cy="1677915"/>
            </a:xfrm>
          </p:grpSpPr>
          <p:pic>
            <p:nvPicPr>
              <p:cNvPr id="12187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5189" y="5234047"/>
                <a:ext cx="2231930" cy="123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9"/>
              <p:cNvPicPr>
                <a:picLocks noChangeAspect="1" noChangeArrowheads="1"/>
              </p:cNvPicPr>
              <p:nvPr/>
            </p:nvPicPr>
            <p:blipFill>
              <a:blip r:embed="rId6" cstate="print">
                <a:duotone>
                  <a:prstClr val="black"/>
                  <a:schemeClr val="tx2">
                    <a:tint val="45000"/>
                    <a:satMod val="400000"/>
                  </a:schemeClr>
                </a:duotone>
                <a:extLst/>
              </a:blip>
              <a:srcRect/>
              <a:stretch>
                <a:fillRect/>
              </a:stretch>
            </p:blipFill>
            <p:spPr bwMode="auto">
              <a:xfrm rot="4871157">
                <a:off x="6569004" y="5335750"/>
                <a:ext cx="406653" cy="220667"/>
              </a:xfrm>
              <a:prstGeom prst="rect">
                <a:avLst/>
              </a:prstGeom>
              <a:noFill/>
              <a:ln>
                <a:noFill/>
              </a:ln>
              <a:extLst/>
            </p:spPr>
          </p:pic>
          <p:pic>
            <p:nvPicPr>
              <p:cNvPr id="121881" name="תמונה 3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6381" y="4796093"/>
                <a:ext cx="586202" cy="63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1867" name="מלבן 125"/>
            <p:cNvSpPr>
              <a:spLocks noChangeArrowheads="1"/>
            </p:cNvSpPr>
            <p:nvPr/>
          </p:nvSpPr>
          <p:spPr bwMode="auto">
            <a:xfrm>
              <a:off x="1938338" y="5472113"/>
              <a:ext cx="67675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u="sng">
                  <a:solidFill>
                    <a:srgbClr val="000000"/>
                  </a:solidFill>
                  <a:latin typeface="Times New Roman" pitchFamily="18" charset="0"/>
                </a:rPr>
                <a:t>תוצאה</a:t>
              </a:r>
              <a:r>
                <a:rPr lang="he-IL" sz="1600" b="1">
                  <a:solidFill>
                    <a:srgbClr val="000000"/>
                  </a:solidFill>
                  <a:latin typeface="Times New Roman" pitchFamily="18" charset="0"/>
                </a:rPr>
                <a:t>:</a:t>
              </a:r>
            </a:p>
            <a:p>
              <a:r>
                <a:rPr lang="he-IL" sz="1600" b="1">
                  <a:solidFill>
                    <a:srgbClr val="000000"/>
                  </a:solidFill>
                  <a:latin typeface="Times New Roman" pitchFamily="18" charset="0"/>
                </a:rPr>
                <a:t>נוצר חיידק רקומביננטי שמייצר אינסולין.</a:t>
              </a:r>
              <a:endParaRPr lang="he-IL" sz="1600" b="1">
                <a:solidFill>
                  <a:srgbClr val="000000"/>
                </a:solidFill>
              </a:endParaRPr>
            </a:p>
          </p:txBody>
        </p:sp>
        <p:sp>
          <p:nvSpPr>
            <p:cNvPr id="21" name="TextBox 20"/>
            <p:cNvSpPr txBox="1"/>
            <p:nvPr/>
          </p:nvSpPr>
          <p:spPr>
            <a:xfrm>
              <a:off x="4716259" y="1543432"/>
              <a:ext cx="3900687" cy="584156"/>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b="1" dirty="0" smtClean="0">
                  <a:latin typeface="Times New Roman" pitchFamily="18" charset="0"/>
                  <a:cs typeface="Arial"/>
                </a:rPr>
                <a:t>מחדירים </a:t>
              </a:r>
              <a:r>
                <a:rPr lang="he-IL" sz="1600" b="1" dirty="0" err="1" smtClean="0">
                  <a:latin typeface="Times New Roman" pitchFamily="18" charset="0"/>
                  <a:cs typeface="Arial"/>
                </a:rPr>
                <a:t>לבקטריופג</a:t>
              </a:r>
              <a:r>
                <a:rPr lang="he-IL" sz="1600" b="1" dirty="0" smtClean="0">
                  <a:latin typeface="Times New Roman" pitchFamily="18" charset="0"/>
                  <a:cs typeface="Arial"/>
                </a:rPr>
                <a:t>' מקטע </a:t>
              </a:r>
              <a:r>
                <a:rPr lang="en-US" sz="1600" b="1" dirty="0" smtClean="0">
                  <a:latin typeface="Times New Roman" pitchFamily="18" charset="0"/>
                  <a:cs typeface="Arial"/>
                </a:rPr>
                <a:t>DNA</a:t>
              </a:r>
              <a:r>
                <a:rPr lang="he-IL" sz="1600" b="1" dirty="0" smtClean="0">
                  <a:latin typeface="Times New Roman" pitchFamily="18" charset="0"/>
                  <a:cs typeface="Arial"/>
                </a:rPr>
                <a:t> </a:t>
              </a:r>
            </a:p>
            <a:p>
              <a:pPr eaLnBrk="1" hangingPunct="1">
                <a:defRPr/>
              </a:pPr>
              <a:r>
                <a:rPr lang="he-IL" sz="1600" b="1" dirty="0" smtClean="0">
                  <a:latin typeface="Times New Roman" pitchFamily="18" charset="0"/>
                  <a:cs typeface="Arial"/>
                </a:rPr>
                <a:t>הכולל את הגן ליצירת </a:t>
              </a:r>
              <a:r>
                <a:rPr lang="he-IL" sz="1600" b="1" dirty="0" smtClean="0">
                  <a:solidFill>
                    <a:prstClr val="black"/>
                  </a:solidFill>
                  <a:latin typeface="Times New Roman" pitchFamily="18" charset="0"/>
                  <a:cs typeface="Arial"/>
                </a:rPr>
                <a:t>אינסולין.</a:t>
              </a:r>
            </a:p>
          </p:txBody>
        </p:sp>
        <p:sp>
          <p:nvSpPr>
            <p:cNvPr id="23" name="TextBox 22"/>
            <p:cNvSpPr txBox="1"/>
            <p:nvPr/>
          </p:nvSpPr>
          <p:spPr>
            <a:xfrm>
              <a:off x="4787699" y="2908579"/>
              <a:ext cx="3900688" cy="8317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b="1" dirty="0" err="1" smtClean="0">
                  <a:latin typeface="Times New Roman" pitchFamily="18" charset="0"/>
                  <a:cs typeface="Arial"/>
                </a:rPr>
                <a:t>הבקטריופג</a:t>
              </a:r>
              <a:r>
                <a:rPr lang="he-IL" sz="1600" b="1" dirty="0" smtClean="0">
                  <a:latin typeface="Times New Roman" pitchFamily="18" charset="0"/>
                  <a:cs typeface="Arial"/>
                </a:rPr>
                <a:t>' תוקף את החיידק ומחדיר לתוכו את מקטע ה</a:t>
              </a:r>
              <a:r>
                <a:rPr lang="he-IL" sz="1600" b="1" dirty="0" smtClean="0">
                  <a:latin typeface="Arial"/>
                  <a:cs typeface="Arial"/>
                </a:rPr>
                <a:t>־</a:t>
              </a:r>
              <a:r>
                <a:rPr lang="en-US" sz="1600" b="1" dirty="0" smtClean="0">
                  <a:latin typeface="Times New Roman" pitchFamily="18" charset="0"/>
                  <a:cs typeface="Arial"/>
                </a:rPr>
                <a:t>D</a:t>
              </a:r>
              <a:r>
                <a:rPr lang="en-US" sz="1600" b="1" dirty="0" smtClean="0">
                  <a:solidFill>
                    <a:prstClr val="black"/>
                  </a:solidFill>
                  <a:latin typeface="Times New Roman" pitchFamily="18" charset="0"/>
                  <a:cs typeface="Arial"/>
                </a:rPr>
                <a:t>NA</a:t>
              </a:r>
              <a:r>
                <a:rPr lang="he-IL" sz="1600" b="1" dirty="0" smtClean="0">
                  <a:solidFill>
                    <a:prstClr val="black"/>
                  </a:solidFill>
                  <a:latin typeface="Times New Roman" pitchFamily="18" charset="0"/>
                  <a:cs typeface="Arial"/>
                </a:rPr>
                <a:t>.</a:t>
              </a:r>
            </a:p>
            <a:p>
              <a:pPr eaLnBrk="1" hangingPunct="1">
                <a:defRPr/>
              </a:pPr>
              <a:endParaRPr lang="he-IL" sz="1600" b="1" dirty="0" smtClean="0">
                <a:solidFill>
                  <a:prstClr val="black"/>
                </a:solidFill>
                <a:latin typeface="Times New Roman" pitchFamily="18" charset="0"/>
                <a:cs typeface="Arial"/>
              </a:endParaRPr>
            </a:p>
          </p:txBody>
        </p:sp>
        <p:sp>
          <p:nvSpPr>
            <p:cNvPr id="24" name="TextBox 23"/>
            <p:cNvSpPr txBox="1"/>
            <p:nvPr/>
          </p:nvSpPr>
          <p:spPr>
            <a:xfrm>
              <a:off x="4787699" y="4689619"/>
              <a:ext cx="3900688" cy="585744"/>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b="1" dirty="0" smtClean="0">
                  <a:solidFill>
                    <a:prstClr val="black"/>
                  </a:solidFill>
                  <a:latin typeface="Times New Roman" pitchFamily="18" charset="0"/>
                  <a:cs typeface="Arial"/>
                </a:rPr>
                <a:t>מקטע ה</a:t>
              </a:r>
              <a:r>
                <a:rPr lang="he-IL" sz="1600" b="1" dirty="0" smtClean="0">
                  <a:solidFill>
                    <a:prstClr val="black"/>
                  </a:solidFill>
                  <a:latin typeface="Arial"/>
                  <a:cs typeface="Arial"/>
                </a:rPr>
                <a:t>־</a:t>
              </a:r>
              <a:r>
                <a:rPr lang="en-US" sz="1600" b="1" dirty="0" smtClean="0">
                  <a:solidFill>
                    <a:prstClr val="black"/>
                  </a:solidFill>
                  <a:latin typeface="Times New Roman" pitchFamily="18" charset="0"/>
                  <a:cs typeface="Arial"/>
                </a:rPr>
                <a:t>DNA</a:t>
              </a:r>
              <a:r>
                <a:rPr lang="he-IL" sz="1600" b="1" dirty="0" smtClean="0">
                  <a:solidFill>
                    <a:prstClr val="black"/>
                  </a:solidFill>
                  <a:latin typeface="Times New Roman" pitchFamily="18" charset="0"/>
                  <a:cs typeface="Arial"/>
                </a:rPr>
                <a:t> משתלב ב</a:t>
              </a:r>
              <a:r>
                <a:rPr lang="he-IL" sz="1600" b="1" dirty="0" smtClean="0">
                  <a:solidFill>
                    <a:prstClr val="black"/>
                  </a:solidFill>
                  <a:latin typeface="Arial"/>
                  <a:cs typeface="Arial"/>
                </a:rPr>
                <a:t>־</a:t>
              </a:r>
              <a:r>
                <a:rPr lang="en-US" sz="1600" b="1" dirty="0" smtClean="0">
                  <a:solidFill>
                    <a:prstClr val="black"/>
                  </a:solidFill>
                  <a:latin typeface="Times New Roman" pitchFamily="18" charset="0"/>
                  <a:cs typeface="Arial"/>
                </a:rPr>
                <a:t>DNA</a:t>
              </a:r>
              <a:r>
                <a:rPr lang="he-IL" sz="1600" b="1" dirty="0" smtClean="0">
                  <a:solidFill>
                    <a:prstClr val="black"/>
                  </a:solidFill>
                  <a:latin typeface="Times New Roman" pitchFamily="18" charset="0"/>
                  <a:cs typeface="Arial"/>
                </a:rPr>
                <a:t> </a:t>
              </a:r>
            </a:p>
            <a:p>
              <a:pPr eaLnBrk="1" hangingPunct="1">
                <a:defRPr/>
              </a:pPr>
              <a:r>
                <a:rPr lang="he-IL" sz="1600" b="1" dirty="0" smtClean="0">
                  <a:solidFill>
                    <a:prstClr val="black"/>
                  </a:solidFill>
                  <a:latin typeface="Times New Roman" pitchFamily="18" charset="0"/>
                  <a:cs typeface="Arial"/>
                </a:rPr>
                <a:t>של החיידק.</a:t>
              </a:r>
            </a:p>
          </p:txBody>
        </p:sp>
        <p:sp>
          <p:nvSpPr>
            <p:cNvPr id="121871" name="מלבן 2"/>
            <p:cNvSpPr>
              <a:spLocks noChangeArrowheads="1"/>
            </p:cNvSpPr>
            <p:nvPr/>
          </p:nvSpPr>
          <p:spPr bwMode="auto">
            <a:xfrm>
              <a:off x="1028307" y="2575229"/>
              <a:ext cx="976363" cy="307952"/>
            </a:xfrm>
            <a:prstGeom prst="rect">
              <a:avLst/>
            </a:prstGeom>
            <a:noFill/>
            <a:ln w="9525">
              <a:noFill/>
              <a:miter lim="800000"/>
              <a:headEnd/>
              <a:tailEnd/>
            </a:ln>
          </p:spPr>
          <p:txBody>
            <a:bodyPr wrap="none">
              <a:spAutoFit/>
            </a:bodyPr>
            <a:lstStyle/>
            <a:p>
              <a:pPr>
                <a:defRPr/>
              </a:pPr>
              <a:r>
                <a:rPr lang="he-IL" sz="1400" b="1" dirty="0" err="1" smtClean="0">
                  <a:latin typeface="Times New Roman" pitchFamily="18" charset="0"/>
                </a:rPr>
                <a:t>בקטריופג</a:t>
              </a:r>
              <a:r>
                <a:rPr lang="he-IL" sz="1400" b="1" dirty="0" smtClean="0">
                  <a:latin typeface="Times New Roman" pitchFamily="18" charset="0"/>
                </a:rPr>
                <a:t>' </a:t>
              </a:r>
              <a:endParaRPr lang="he-IL" sz="1400" b="1" dirty="0"/>
            </a:p>
          </p:txBody>
        </p:sp>
        <p:sp>
          <p:nvSpPr>
            <p:cNvPr id="121872" name="מלבן 26"/>
            <p:cNvSpPr>
              <a:spLocks noChangeArrowheads="1"/>
            </p:cNvSpPr>
            <p:nvPr/>
          </p:nvSpPr>
          <p:spPr bwMode="auto">
            <a:xfrm>
              <a:off x="735013" y="3984625"/>
              <a:ext cx="596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000000"/>
                  </a:solidFill>
                  <a:latin typeface="Times New Roman" pitchFamily="18" charset="0"/>
                </a:rPr>
                <a:t>חיידק</a:t>
              </a:r>
              <a:endParaRPr lang="he-IL" sz="1400" b="1"/>
            </a:p>
          </p:txBody>
        </p:sp>
        <p:sp>
          <p:nvSpPr>
            <p:cNvPr id="121873" name="מלבן 27"/>
            <p:cNvSpPr>
              <a:spLocks noChangeArrowheads="1"/>
            </p:cNvSpPr>
            <p:nvPr/>
          </p:nvSpPr>
          <p:spPr bwMode="auto">
            <a:xfrm>
              <a:off x="445665" y="5472113"/>
              <a:ext cx="995785" cy="52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000000"/>
                  </a:solidFill>
                  <a:latin typeface="Times New Roman" pitchFamily="18" charset="0"/>
                </a:rPr>
                <a:t>חיידק</a:t>
              </a:r>
            </a:p>
            <a:p>
              <a:r>
                <a:rPr lang="he-IL" sz="1400" b="1">
                  <a:solidFill>
                    <a:srgbClr val="000000"/>
                  </a:solidFill>
                  <a:latin typeface="Times New Roman" pitchFamily="18" charset="0"/>
                </a:rPr>
                <a:t>רקומביננטי</a:t>
              </a:r>
              <a:endParaRPr lang="he-IL" sz="1400" b="1"/>
            </a:p>
          </p:txBody>
        </p:sp>
        <p:sp>
          <p:nvSpPr>
            <p:cNvPr id="31" name="חץ שמאלה 30"/>
            <p:cNvSpPr/>
            <p:nvPr/>
          </p:nvSpPr>
          <p:spPr>
            <a:xfrm rot="16200000">
              <a:off x="2567494" y="4760227"/>
              <a:ext cx="427006" cy="476274"/>
            </a:xfrm>
            <a:prstGeom prst="lef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121875"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2550" y="1238250"/>
              <a:ext cx="14001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חץ שמאלה 4"/>
            <p:cNvSpPr/>
            <p:nvPr/>
          </p:nvSpPr>
          <p:spPr>
            <a:xfrm>
              <a:off x="3708144" y="1543432"/>
              <a:ext cx="468337" cy="322239"/>
            </a:xfrm>
            <a:prstGeom prst="lef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3" name="חץ שמאלה 32"/>
            <p:cNvSpPr/>
            <p:nvPr/>
          </p:nvSpPr>
          <p:spPr>
            <a:xfrm rot="16200000">
              <a:off x="2698470" y="2473608"/>
              <a:ext cx="428593" cy="476274"/>
            </a:xfrm>
            <a:prstGeom prst="lef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1878" name="מלבן 25"/>
            <p:cNvSpPr>
              <a:spLocks noChangeArrowheads="1"/>
            </p:cNvSpPr>
            <p:nvPr/>
          </p:nvSpPr>
          <p:spPr bwMode="auto">
            <a:xfrm>
              <a:off x="4344988" y="1873250"/>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a:solidFill>
                    <a:srgbClr val="000000"/>
                  </a:solidFill>
                  <a:latin typeface="Times New Roman" pitchFamily="18" charset="0"/>
                </a:rPr>
                <a:t>מקטע </a:t>
              </a:r>
              <a:r>
                <a:rPr lang="en-US" sz="1400" b="1">
                  <a:solidFill>
                    <a:srgbClr val="000000"/>
                  </a:solidFill>
                  <a:latin typeface="Times New Roman" pitchFamily="18" charset="0"/>
                </a:rPr>
                <a:t>DNA</a:t>
              </a:r>
              <a:endParaRPr lang="he-IL" sz="1400" b="1"/>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8" y="1666875"/>
            <a:ext cx="6599237"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חץ מעוקל שמאלה 7"/>
          <p:cNvSpPr/>
          <p:nvPr/>
        </p:nvSpPr>
        <p:spPr>
          <a:xfrm>
            <a:off x="7019925" y="1239838"/>
            <a:ext cx="655638" cy="1555750"/>
          </a:xfrm>
          <a:prstGeom prst="curvedLef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chemeClr val="tx1"/>
              </a:solidFill>
            </a:endParaRPr>
          </a:p>
        </p:txBody>
      </p:sp>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6611FE1-D33B-42A6-A0C3-E47884FD3D2C}" type="slidenum">
              <a:rPr lang="he-IL" smtClean="0"/>
              <a:pPr fontAlgn="base">
                <a:spcBef>
                  <a:spcPct val="0"/>
                </a:spcBef>
                <a:spcAft>
                  <a:spcPct val="0"/>
                </a:spcAft>
                <a:defRPr/>
              </a:pPr>
              <a:t>7</a:t>
            </a:fld>
            <a:endParaRPr lang="he-IL" dirty="0" smtClean="0"/>
          </a:p>
        </p:txBody>
      </p:sp>
      <p:sp>
        <p:nvSpPr>
          <p:cNvPr id="10" name="כותרת 9"/>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אחידות הקוד הגנטי בכל האורגניזמים מאפשרת את ההנדסה הגנטית</a:t>
            </a:r>
            <a:endParaRPr lang="he-IL" dirty="0"/>
          </a:p>
        </p:txBody>
      </p:sp>
      <p:sp>
        <p:nvSpPr>
          <p:cNvPr id="9" name="TextBox 8"/>
          <p:cNvSpPr txBox="1"/>
          <p:nvPr/>
        </p:nvSpPr>
        <p:spPr>
          <a:xfrm>
            <a:off x="204788" y="547688"/>
            <a:ext cx="8521700" cy="360362"/>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u="sng" dirty="0"/>
              <a:t>ההנדסה הגנטית מתאפשרת הודות לאחידות הקיימת בעולם היצורים החיים</a:t>
            </a:r>
            <a:r>
              <a:rPr lang="he-IL" dirty="0"/>
              <a:t>:</a:t>
            </a:r>
          </a:p>
          <a:p>
            <a:pPr algn="just">
              <a:defRPr/>
            </a:pPr>
            <a:endParaRPr lang="en-US" dirty="0">
              <a:solidFill>
                <a:prstClr val="black"/>
              </a:solidFill>
            </a:endParaRPr>
          </a:p>
        </p:txBody>
      </p:sp>
      <p:sp>
        <p:nvSpPr>
          <p:cNvPr id="107528" name="מלבן 2"/>
          <p:cNvSpPr>
            <a:spLocks noChangeArrowheads="1"/>
          </p:cNvSpPr>
          <p:nvPr/>
        </p:nvSpPr>
        <p:spPr bwMode="auto">
          <a:xfrm>
            <a:off x="2195513" y="1055688"/>
            <a:ext cx="6251575" cy="369887"/>
          </a:xfrm>
          <a:prstGeom prst="rect">
            <a:avLst/>
          </a:prstGeom>
          <a:solidFill>
            <a:schemeClr val="bg1"/>
          </a:solidFill>
          <a:ln w="3175">
            <a:solidFill>
              <a:schemeClr val="tx1"/>
            </a:solidFill>
            <a:miter lim="800000"/>
            <a:headEnd/>
            <a:tailEnd/>
          </a:ln>
        </p:spPr>
        <p:txBody>
          <a:bodyPr>
            <a:spAutoFit/>
          </a:bodyPr>
          <a:lstStyle/>
          <a:p>
            <a:pPr>
              <a:defRPr/>
            </a:pPr>
            <a:r>
              <a:rPr lang="he-IL" b="1" dirty="0">
                <a:solidFill>
                  <a:schemeClr val="accent3"/>
                </a:solidFill>
              </a:rPr>
              <a:t>א. המבנה הבסיסי של ה</a:t>
            </a:r>
            <a:r>
              <a:rPr lang="he-IL" b="1" dirty="0">
                <a:solidFill>
                  <a:schemeClr val="accent3"/>
                </a:solidFill>
                <a:latin typeface="Arial"/>
                <a:cs typeface="Arial"/>
              </a:rPr>
              <a:t>־</a:t>
            </a:r>
            <a:r>
              <a:rPr lang="en-US" b="1" dirty="0">
                <a:solidFill>
                  <a:schemeClr val="accent3"/>
                </a:solidFill>
              </a:rPr>
              <a:t>DNA</a:t>
            </a:r>
            <a:r>
              <a:rPr lang="he-IL" b="1" dirty="0">
                <a:solidFill>
                  <a:schemeClr val="accent3"/>
                </a:solidFill>
              </a:rPr>
              <a:t> זהה בכל היצורים החיים</a:t>
            </a:r>
            <a:r>
              <a:rPr lang="he-IL" dirty="0"/>
              <a:t>.</a:t>
            </a:r>
          </a:p>
        </p:txBody>
      </p:sp>
      <p:sp>
        <p:nvSpPr>
          <p:cNvPr id="12" name="חץ מעוקל שמאלה 11"/>
          <p:cNvSpPr/>
          <p:nvPr/>
        </p:nvSpPr>
        <p:spPr>
          <a:xfrm flipV="1">
            <a:off x="7092950" y="3379788"/>
            <a:ext cx="719138" cy="2136775"/>
          </a:xfrm>
          <a:prstGeom prst="curvedLef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chemeClr val="tx1"/>
              </a:solidFill>
            </a:endParaRPr>
          </a:p>
        </p:txBody>
      </p:sp>
      <p:sp>
        <p:nvSpPr>
          <p:cNvPr id="107530" name="מלבן 6"/>
          <p:cNvSpPr>
            <a:spLocks noChangeArrowheads="1"/>
          </p:cNvSpPr>
          <p:nvPr/>
        </p:nvSpPr>
        <p:spPr bwMode="auto">
          <a:xfrm>
            <a:off x="179388" y="5373688"/>
            <a:ext cx="8661400" cy="923925"/>
          </a:xfrm>
          <a:prstGeom prst="rect">
            <a:avLst/>
          </a:prstGeom>
          <a:solidFill>
            <a:schemeClr val="bg1"/>
          </a:solidFill>
          <a:ln w="3175">
            <a:solidFill>
              <a:schemeClr val="tx1"/>
            </a:solidFill>
            <a:miter lim="800000"/>
            <a:headEnd/>
            <a:tailEnd/>
          </a:ln>
        </p:spPr>
        <p:txBody>
          <a:bodyPr>
            <a:spAutoFit/>
          </a:bodyPr>
          <a:lstStyle/>
          <a:p>
            <a:pPr>
              <a:defRPr/>
            </a:pPr>
            <a:r>
              <a:rPr lang="he-IL" dirty="0"/>
              <a:t>ב. </a:t>
            </a:r>
            <a:r>
              <a:rPr lang="he-IL" b="1" dirty="0">
                <a:solidFill>
                  <a:schemeClr val="accent3"/>
                </a:solidFill>
              </a:rPr>
              <a:t>הקוד הגנטי הוא אוניברסלי, כלומר, זהה כמעט לחלוטין בכל היצורים החיים</a:t>
            </a:r>
            <a:r>
              <a:rPr lang="he-IL" dirty="0"/>
              <a:t>: </a:t>
            </a:r>
          </a:p>
          <a:p>
            <a:pPr>
              <a:defRPr/>
            </a:pPr>
            <a:r>
              <a:rPr lang="he-IL" dirty="0"/>
              <a:t>    חיידקים, צמחים, בעלי חיים ואדם. כל קודון מתורגם בכל היצורים לאותה החומצה האמינית  </a:t>
            </a:r>
          </a:p>
          <a:p>
            <a:pPr>
              <a:defRPr/>
            </a:pPr>
            <a:r>
              <a:rPr lang="he-IL" dirty="0"/>
              <a:t>   בדיוק! לכן אפשר להעביר גנים מיצור אחד ליצור אחר גם כאשר שני היצורים אינם מאותו המין.</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66713" y="476250"/>
            <a:ext cx="8358187" cy="614363"/>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u="sng" dirty="0" smtClean="0"/>
              <a:t>ייצור הורמונים </a:t>
            </a:r>
            <a:r>
              <a:rPr lang="he-IL" u="sng" dirty="0" smtClean="0">
                <a:solidFill>
                  <a:srgbClr val="000000"/>
                </a:solidFill>
              </a:rPr>
              <a:t>בעזרת העברת הגן לייצורם מתאי אדם לתאי חיידקים</a:t>
            </a:r>
            <a:r>
              <a:rPr lang="he-IL" dirty="0" smtClean="0">
                <a:solidFill>
                  <a:srgbClr val="000000"/>
                </a:solidFill>
              </a:rPr>
              <a:t>: </a:t>
            </a:r>
          </a:p>
          <a:p>
            <a:pPr eaLnBrk="1" hangingPunct="1">
              <a:defRPr/>
            </a:pPr>
            <a:endParaRPr lang="he-IL" b="1" dirty="0" smtClean="0">
              <a:solidFill>
                <a:schemeClr val="accent3"/>
              </a:solidFill>
            </a:endParaRPr>
          </a:p>
          <a:p>
            <a:pPr eaLnBrk="1" hangingPunct="1">
              <a:defRPr/>
            </a:pPr>
            <a:r>
              <a:rPr lang="he-IL" b="1" dirty="0" smtClean="0">
                <a:solidFill>
                  <a:schemeClr val="accent3"/>
                </a:solidFill>
              </a:rPr>
              <a:t>אינסולין</a:t>
            </a:r>
          </a:p>
          <a:p>
            <a:pPr eaLnBrk="1" hangingPunct="1">
              <a:defRPr/>
            </a:pPr>
            <a:r>
              <a:rPr lang="he-IL" dirty="0" smtClean="0"/>
              <a:t>הורמון הגורם להגברת</a:t>
            </a:r>
          </a:p>
          <a:p>
            <a:pPr eaLnBrk="1" hangingPunct="1">
              <a:defRPr/>
            </a:pPr>
            <a:r>
              <a:rPr lang="he-IL" dirty="0" smtClean="0"/>
              <a:t>קצב הכניסה של גלוקוז</a:t>
            </a:r>
          </a:p>
          <a:p>
            <a:pPr eaLnBrk="1" hangingPunct="1">
              <a:defRPr/>
            </a:pPr>
            <a:r>
              <a:rPr lang="he-IL" dirty="0" smtClean="0"/>
              <a:t>לתאי השריר ותאים אחרים.</a:t>
            </a:r>
          </a:p>
          <a:p>
            <a:pPr eaLnBrk="1" hangingPunct="1">
              <a:defRPr/>
            </a:pPr>
            <a:r>
              <a:rPr lang="he-IL" dirty="0" smtClean="0"/>
              <a:t>בעבר הופק ההורמון מבלוטות </a:t>
            </a:r>
            <a:r>
              <a:rPr lang="he-IL" dirty="0"/>
              <a:t>היפופיזה </a:t>
            </a:r>
            <a:r>
              <a:rPr lang="he-IL" dirty="0" smtClean="0"/>
              <a:t>של</a:t>
            </a:r>
          </a:p>
          <a:p>
            <a:pPr eaLnBrk="1" hangingPunct="1">
              <a:defRPr/>
            </a:pPr>
            <a:r>
              <a:rPr lang="he-IL" dirty="0" smtClean="0"/>
              <a:t>פרות וחזירים. ההורמון המופק בהנדסה גנטית זול </a:t>
            </a:r>
          </a:p>
          <a:p>
            <a:pPr eaLnBrk="1" hangingPunct="1">
              <a:defRPr/>
            </a:pPr>
            <a:r>
              <a:rPr lang="he-IL" dirty="0" smtClean="0"/>
              <a:t>יותר ונקי יותר מן ההורמון הטבעי.</a:t>
            </a:r>
          </a:p>
          <a:p>
            <a:pPr eaLnBrk="1" hangingPunct="1">
              <a:defRPr/>
            </a:pPr>
            <a:endParaRPr lang="he-IL" dirty="0" smtClean="0"/>
          </a:p>
          <a:p>
            <a:pPr eaLnBrk="1" hangingPunct="1">
              <a:defRPr/>
            </a:pPr>
            <a:endParaRPr lang="he-IL" b="1" dirty="0" smtClean="0"/>
          </a:p>
          <a:p>
            <a:pPr eaLnBrk="1" hangingPunct="1">
              <a:defRPr/>
            </a:pPr>
            <a:endParaRPr lang="he-IL" b="1" dirty="0">
              <a:solidFill>
                <a:schemeClr val="accent3"/>
              </a:solidFill>
            </a:endParaRPr>
          </a:p>
          <a:p>
            <a:pPr eaLnBrk="1" hangingPunct="1">
              <a:defRPr/>
            </a:pPr>
            <a:r>
              <a:rPr lang="he-IL" b="1" dirty="0" smtClean="0">
                <a:solidFill>
                  <a:schemeClr val="accent3"/>
                </a:solidFill>
              </a:rPr>
              <a:t>הורמון הגדילה </a:t>
            </a:r>
          </a:p>
          <a:p>
            <a:pPr eaLnBrk="1" hangingPunct="1">
              <a:defRPr/>
            </a:pPr>
            <a:r>
              <a:rPr lang="he-IL" dirty="0" smtClean="0">
                <a:solidFill>
                  <a:srgbClr val="000000"/>
                </a:solidFill>
              </a:rPr>
              <a:t>יוצר לראשונה </a:t>
            </a:r>
            <a:r>
              <a:rPr lang="he-IL" noProof="1" smtClean="0"/>
              <a:t>ב</a:t>
            </a:r>
            <a:r>
              <a:rPr lang="he-IL" noProof="1" smtClean="0">
                <a:latin typeface="Arial"/>
                <a:cs typeface="Arial"/>
              </a:rPr>
              <a:t>־</a:t>
            </a:r>
            <a:r>
              <a:rPr lang="he-IL" noProof="1" smtClean="0"/>
              <a:t>1979</a:t>
            </a:r>
            <a:r>
              <a:rPr lang="he-IL" dirty="0" smtClean="0"/>
              <a:t>. (זה החומר הראשון </a:t>
            </a:r>
          </a:p>
          <a:p>
            <a:pPr eaLnBrk="1" hangingPunct="1">
              <a:defRPr/>
            </a:pPr>
            <a:r>
              <a:rPr lang="he-IL" dirty="0" smtClean="0"/>
              <a:t>בעולם שיוצר בשיטות של הנדסה גנטית).</a:t>
            </a:r>
          </a:p>
          <a:p>
            <a:pPr eaLnBrk="1" hangingPunct="1">
              <a:defRPr/>
            </a:pPr>
            <a:r>
              <a:rPr lang="he-IL" dirty="0" smtClean="0"/>
              <a:t>ההורמון גורם לגדילת תאי העצמות, </a:t>
            </a:r>
          </a:p>
          <a:p>
            <a:pPr eaLnBrk="1" hangingPunct="1">
              <a:defRPr/>
            </a:pPr>
            <a:r>
              <a:rPr lang="he-IL" dirty="0" smtClean="0"/>
              <a:t>ההורמון ניתן לילדים שגידולם מעוכב.</a:t>
            </a:r>
          </a:p>
          <a:p>
            <a:pPr eaLnBrk="1" hangingPunct="1">
              <a:defRPr/>
            </a:pPr>
            <a:r>
              <a:rPr lang="he-IL" dirty="0" smtClean="0"/>
              <a:t>מחסור קיצוני בהורמון בגוף עלול לגרום לגמדות.</a:t>
            </a:r>
          </a:p>
          <a:p>
            <a:pPr eaLnBrk="1" hangingPunct="1">
              <a:defRPr/>
            </a:pPr>
            <a:endParaRPr lang="he-IL" dirty="0" smtClean="0"/>
          </a:p>
          <a:p>
            <a:pPr eaLnBrk="1" hangingPunct="1">
              <a:defRPr/>
            </a:pPr>
            <a:endParaRPr lang="he-IL" dirty="0">
              <a:solidFill>
                <a:srgbClr val="000000"/>
              </a:solidFill>
            </a:endParaRPr>
          </a:p>
          <a:p>
            <a:pPr eaLnBrk="1" hangingPunct="1">
              <a:defRPr/>
            </a:pPr>
            <a:endParaRPr lang="he-IL" dirty="0" smtClean="0">
              <a:solidFill>
                <a:srgbClr val="000000"/>
              </a:solidFill>
            </a:endParaRPr>
          </a:p>
          <a:p>
            <a:pPr eaLnBrk="1" hangingPunct="1">
              <a:defRPr/>
            </a:pPr>
            <a:endParaRPr lang="he-IL" dirty="0">
              <a:solidFill>
                <a:srgbClr val="000000"/>
              </a:solidFill>
            </a:endParaRPr>
          </a:p>
          <a:p>
            <a:pPr eaLnBrk="1" hangingPunct="1">
              <a:defRPr/>
            </a:pPr>
            <a:endParaRPr lang="he-IL" b="1" dirty="0" smtClean="0">
              <a:solidFill>
                <a:srgbClr val="FF6600"/>
              </a:solidFill>
            </a:endParaRPr>
          </a:p>
          <a:p>
            <a:pPr eaLnBrk="1" hangingPunct="1">
              <a:defRPr/>
            </a:pPr>
            <a:endParaRPr lang="he-IL" b="1" dirty="0">
              <a:solidFill>
                <a:srgbClr val="FF6600"/>
              </a:solidFill>
            </a:endParaRPr>
          </a:p>
          <a:p>
            <a:pPr eaLnBrk="1" hangingPunct="1">
              <a:defRPr/>
            </a:pPr>
            <a:endParaRPr lang="he-IL" b="1" dirty="0" smtClean="0">
              <a:solidFill>
                <a:srgbClr val="FF6600"/>
              </a:solidFill>
            </a:endParaRPr>
          </a:p>
          <a:p>
            <a:pPr eaLnBrk="1" hangingPunct="1">
              <a:defRPr/>
            </a:pPr>
            <a:endParaRPr lang="he-IL" b="1" dirty="0">
              <a:solidFill>
                <a:srgbClr val="FF6600"/>
              </a:solidFill>
            </a:endParaRPr>
          </a:p>
          <a:p>
            <a:pPr eaLnBrk="1" hangingPunct="1">
              <a:defRPr/>
            </a:pPr>
            <a:endParaRPr lang="he-IL" b="1" dirty="0" smtClean="0">
              <a:solidFill>
                <a:srgbClr val="FF6600"/>
              </a:solidFill>
            </a:endParaRPr>
          </a:p>
          <a:p>
            <a:pPr eaLnBrk="1" hangingPunct="1">
              <a:defRPr/>
            </a:pPr>
            <a:endParaRPr lang="he-IL" b="1" dirty="0" smtClean="0">
              <a:solidFill>
                <a:srgbClr val="FF6600"/>
              </a:solidFill>
            </a:endParaRPr>
          </a:p>
          <a:p>
            <a:pPr eaLnBrk="1" hangingPunct="1">
              <a:defRPr/>
            </a:pPr>
            <a:endParaRPr lang="he-IL" b="1" dirty="0" smtClean="0">
              <a:solidFill>
                <a:srgbClr val="FF6600"/>
              </a:solidFill>
            </a:endParaRPr>
          </a:p>
        </p:txBody>
      </p:sp>
      <p:sp>
        <p:nvSpPr>
          <p:cNvPr id="123907"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DEC5846F-BEF6-444D-A733-149C20487312}" type="slidenum">
              <a:rPr lang="he-IL" sz="1200">
                <a:solidFill>
                  <a:srgbClr val="A6A6A6"/>
                </a:solidFill>
              </a:rPr>
              <a:pPr algn="l" eaLnBrk="1" hangingPunct="1"/>
              <a:t>8</a:t>
            </a:fld>
            <a:endParaRPr lang="he-IL" sz="1200">
              <a:solidFill>
                <a:srgbClr val="A6A6A6"/>
              </a:solidFill>
            </a:endParaRPr>
          </a:p>
        </p:txBody>
      </p:sp>
      <p:sp>
        <p:nvSpPr>
          <p:cNvPr id="8" name="Rectangle 3"/>
          <p:cNvSpPr/>
          <p:nvPr/>
        </p:nvSpPr>
        <p:spPr>
          <a:xfrm>
            <a:off x="374650" y="40481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3909"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הנדסה גנטית – יישומים בתחום הרפואה: ייצור הורמונים </a:t>
            </a:r>
            <a:endParaRPr lang="he-IL" sz="1800" smtClean="0">
              <a:solidFill>
                <a:srgbClr val="FF6600"/>
              </a:solidFill>
            </a:endParaRPr>
          </a:p>
        </p:txBody>
      </p:sp>
      <p:pic>
        <p:nvPicPr>
          <p:cNvPr id="1239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1096963"/>
            <a:ext cx="30368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11" name="קבוצה 15"/>
          <p:cNvGrpSpPr>
            <a:grpSpLocks/>
          </p:cNvGrpSpPr>
          <p:nvPr/>
        </p:nvGrpSpPr>
        <p:grpSpPr bwMode="auto">
          <a:xfrm>
            <a:off x="347663" y="3832225"/>
            <a:ext cx="4368800" cy="2619375"/>
            <a:chOff x="3628667" y="3462338"/>
            <a:chExt cx="5883648" cy="3293526"/>
          </a:xfrm>
        </p:grpSpPr>
        <p:pic>
          <p:nvPicPr>
            <p:cNvPr id="12391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3462338"/>
              <a:ext cx="1852612"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3628667" y="4793722"/>
              <a:ext cx="2702373" cy="966101"/>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u="sng" kern="0" dirty="0">
                  <a:solidFill>
                    <a:prstClr val="black"/>
                  </a:solidFill>
                  <a:latin typeface="Arial"/>
                  <a:cs typeface="Arial"/>
                </a:rPr>
                <a:t>א</a:t>
              </a:r>
              <a:r>
                <a:rPr lang="he-IL" sz="1400" u="sng" kern="0" dirty="0">
                  <a:solidFill>
                    <a:prstClr val="black"/>
                  </a:solidFill>
                  <a:latin typeface="Arial"/>
                  <a:cs typeface="Arial"/>
                </a:rPr>
                <a:t>דם הסובל מגמדות</a:t>
              </a:r>
              <a:r>
                <a:rPr lang="he-IL" sz="1400" kern="0" dirty="0">
                  <a:solidFill>
                    <a:prstClr val="black"/>
                  </a:solidFill>
                  <a:latin typeface="Arial"/>
                  <a:cs typeface="Arial"/>
                </a:rPr>
                <a:t> </a:t>
              </a:r>
            </a:p>
            <a:p>
              <a:pPr fontAlgn="auto">
                <a:spcBef>
                  <a:spcPts val="0"/>
                </a:spcBef>
                <a:spcAft>
                  <a:spcPts val="0"/>
                </a:spcAft>
                <a:defRPr/>
              </a:pPr>
              <a:r>
                <a:rPr lang="he-IL" sz="1400" kern="0" dirty="0">
                  <a:solidFill>
                    <a:prstClr val="black"/>
                  </a:solidFill>
                  <a:latin typeface="Arial"/>
                  <a:cs typeface="Arial"/>
                </a:rPr>
                <a:t>מחסור בהורמון הגדילה </a:t>
              </a:r>
            </a:p>
            <a:p>
              <a:pPr fontAlgn="auto">
                <a:spcBef>
                  <a:spcPts val="0"/>
                </a:spcBef>
                <a:spcAft>
                  <a:spcPts val="0"/>
                </a:spcAft>
                <a:defRPr/>
              </a:pPr>
              <a:r>
                <a:rPr lang="he-IL" sz="1400" kern="0" dirty="0">
                  <a:solidFill>
                    <a:prstClr val="black"/>
                  </a:solidFill>
                  <a:latin typeface="Arial"/>
                  <a:cs typeface="Arial"/>
                </a:rPr>
                <a:t>הוא אחת הסיבות לגמדות</a:t>
              </a:r>
            </a:p>
          </p:txBody>
        </p:sp>
        <p:sp>
          <p:nvSpPr>
            <p:cNvPr id="123916" name="מלבן 4"/>
            <p:cNvSpPr>
              <a:spLocks noChangeArrowheads="1"/>
            </p:cNvSpPr>
            <p:nvPr/>
          </p:nvSpPr>
          <p:spPr bwMode="auto">
            <a:xfrm>
              <a:off x="6343662" y="6059449"/>
              <a:ext cx="3168653" cy="69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a:t>Library of Congress, Prints &amp; Photographs</a:t>
              </a:r>
            </a:p>
            <a:p>
              <a:pPr algn="l"/>
              <a:r>
                <a:rPr lang="en-US" sz="1000"/>
                <a:t> Division, [LC-DIG-cwpbh-01950</a:t>
              </a:r>
              <a:endParaRPr lang="he-IL" sz="1000"/>
            </a:p>
          </p:txBody>
        </p:sp>
      </p:grpSp>
      <p:sp>
        <p:nvSpPr>
          <p:cNvPr id="20" name="TextBox 19"/>
          <p:cNvSpPr txBox="1"/>
          <p:nvPr/>
        </p:nvSpPr>
        <p:spPr>
          <a:xfrm>
            <a:off x="68263" y="3068638"/>
            <a:ext cx="3279775" cy="3079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kern="0" dirty="0">
                <a:solidFill>
                  <a:prstClr val="black"/>
                </a:solidFill>
                <a:latin typeface="Arial"/>
                <a:cs typeface="Arial"/>
              </a:rPr>
              <a:t>מזרק אינסולין המשמש אנשים חולי סוכרת</a:t>
            </a:r>
          </a:p>
        </p:txBody>
      </p:sp>
      <p:sp>
        <p:nvSpPr>
          <p:cNvPr id="2" name="מלבן 1"/>
          <p:cNvSpPr/>
          <p:nvPr/>
        </p:nvSpPr>
        <p:spPr>
          <a:xfrm>
            <a:off x="350838" y="2852738"/>
            <a:ext cx="2354262" cy="254000"/>
          </a:xfrm>
          <a:prstGeom prst="rect">
            <a:avLst/>
          </a:prstGeom>
        </p:spPr>
        <p:txBody>
          <a:bodyPr wrap="none">
            <a:spAutoFit/>
          </a:bodyPr>
          <a:lstStyle/>
          <a:p>
            <a:pPr>
              <a:defRPr/>
            </a:pPr>
            <a:r>
              <a:rPr lang="en-US" sz="1050" dirty="0">
                <a:latin typeface="Times New Roman"/>
                <a:ea typeface="Times New Roman"/>
                <a:hlinkClick r:id="rId5"/>
              </a:rPr>
              <a:t>Photo: </a:t>
            </a:r>
            <a:r>
              <a:rPr lang="en-US" sz="1050" dirty="0">
                <a:solidFill>
                  <a:srgbClr val="000000"/>
                </a:solidFill>
                <a:latin typeface="Arial"/>
                <a:ea typeface="Times New Roman"/>
                <a:hlinkClick r:id="rId5"/>
              </a:rPr>
              <a:t> </a:t>
            </a:r>
            <a:r>
              <a:rPr lang="en-US" sz="1050" dirty="0">
                <a:latin typeface="Arial"/>
                <a:ea typeface="Times New Roman"/>
                <a:hlinkClick r:id="rId5"/>
              </a:rPr>
              <a:t>PerPlex</a:t>
            </a:r>
            <a:r>
              <a:rPr lang="en-US" sz="1050" dirty="0">
                <a:latin typeface="Times New Roman"/>
                <a:ea typeface="Times New Roman"/>
                <a:hlinkClick r:id="rId5"/>
              </a:rPr>
              <a:t> (Wikimedia commons)</a:t>
            </a:r>
            <a:endParaRPr lang="he-IL" sz="105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138" y="620713"/>
            <a:ext cx="8183562" cy="20320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1: </a:t>
            </a:r>
            <a:r>
              <a:rPr lang="he-IL" dirty="0" smtClean="0">
                <a:solidFill>
                  <a:srgbClr val="1D4C72"/>
                </a:solidFill>
              </a:rPr>
              <a:t>בגרות תשס"ז</a:t>
            </a:r>
          </a:p>
          <a:p>
            <a:pPr eaLnBrk="1" hangingPunct="1">
              <a:defRPr/>
            </a:pPr>
            <a:r>
              <a:rPr lang="he-IL" dirty="0" smtClean="0">
                <a:solidFill>
                  <a:srgbClr val="1D4C72"/>
                </a:solidFill>
              </a:rPr>
              <a:t>האינסולין שמזריקים כיום לחולי סוכרת מופק מחיידקים שהונדסו גנטית במיוחד לשם הפקת אינסולין של אדם.</a:t>
            </a:r>
          </a:p>
          <a:p>
            <a:pPr eaLnBrk="1" hangingPunct="1">
              <a:defRPr/>
            </a:pPr>
            <a:r>
              <a:rPr lang="he-IL" dirty="0" smtClean="0">
                <a:solidFill>
                  <a:srgbClr val="1D4C72"/>
                </a:solidFill>
              </a:rPr>
              <a:t>א. ציינו את השלבים העיקריים של תהליך ההנדסה הגנטית של החיידקים לצורך הפקת </a:t>
            </a:r>
          </a:p>
          <a:p>
            <a:pPr eaLnBrk="1" hangingPunct="1">
              <a:defRPr/>
            </a:pPr>
            <a:r>
              <a:rPr lang="he-IL" dirty="0" smtClean="0">
                <a:solidFill>
                  <a:srgbClr val="1D4C72"/>
                </a:solidFill>
              </a:rPr>
              <a:t>    אינסולין.</a:t>
            </a:r>
          </a:p>
          <a:p>
            <a:pPr eaLnBrk="1" hangingPunct="1">
              <a:defRPr/>
            </a:pPr>
            <a:r>
              <a:rPr lang="he-IL" dirty="0" smtClean="0">
                <a:solidFill>
                  <a:srgbClr val="1D4C72"/>
                </a:solidFill>
              </a:rPr>
              <a:t>ב. בעבר השתמשו באינסולין שהופק מבעלי חיים.</a:t>
            </a:r>
          </a:p>
          <a:p>
            <a:pPr eaLnBrk="1" hangingPunct="1">
              <a:defRPr/>
            </a:pPr>
            <a:r>
              <a:rPr lang="he-IL" dirty="0">
                <a:solidFill>
                  <a:srgbClr val="1D4C72"/>
                </a:solidFill>
              </a:rPr>
              <a:t> </a:t>
            </a:r>
            <a:r>
              <a:rPr lang="he-IL" dirty="0" smtClean="0">
                <a:solidFill>
                  <a:srgbClr val="1D4C72"/>
                </a:solidFill>
              </a:rPr>
              <a:t>  ציינו שני יתרונות שיש בהפקת אינסולין מחיידקים מהונדסים לעומת הפקתו מבעלי חיים.</a:t>
            </a:r>
          </a:p>
        </p:txBody>
      </p:sp>
      <p:sp>
        <p:nvSpPr>
          <p:cNvPr id="8199" name="Slide Number Placeholder 6"/>
          <p:cNvSpPr txBox="1">
            <a:spLocks noGrp="1"/>
          </p:cNvSpPr>
          <p:nvPr/>
        </p:nvSpPr>
        <p:spPr bwMode="auto">
          <a:xfrm>
            <a:off x="457200" y="6564313"/>
            <a:ext cx="2133600" cy="365125"/>
          </a:xfrm>
          <a:prstGeom prst="rect">
            <a:avLst/>
          </a:prstGeom>
          <a:noFill/>
          <a:ln>
            <a:miter lim="800000"/>
            <a:headEnd/>
            <a:tailEnd/>
          </a:ln>
        </p:spPr>
        <p:txBody>
          <a:bodyPr/>
          <a:lstStyle/>
          <a:p>
            <a:pPr algn="l" fontAlgn="auto">
              <a:spcBef>
                <a:spcPts val="0"/>
              </a:spcBef>
              <a:spcAft>
                <a:spcPts val="0"/>
              </a:spcAft>
              <a:defRPr/>
            </a:pPr>
            <a:fld id="{60843B4A-DC41-4DD4-A654-58A789F6AAB1}" type="slidenum">
              <a:rPr lang="he-IL" sz="1200">
                <a:solidFill>
                  <a:schemeClr val="bg2">
                    <a:lumMod val="65000"/>
                  </a:schemeClr>
                </a:solidFill>
                <a:latin typeface="+mn-lt"/>
                <a:cs typeface="+mn-cs"/>
              </a:rPr>
              <a:pPr algn="l" fontAlgn="auto">
                <a:spcBef>
                  <a:spcPts val="0"/>
                </a:spcBef>
                <a:spcAft>
                  <a:spcPts val="0"/>
                </a:spcAft>
                <a:defRPr/>
              </a:pPr>
              <a:t>9</a:t>
            </a:fld>
            <a:endParaRPr lang="he-IL" sz="1200" dirty="0">
              <a:solidFill>
                <a:schemeClr val="bg2">
                  <a:lumMod val="65000"/>
                </a:schemeClr>
              </a:solidFill>
              <a:latin typeface="+mn-lt"/>
              <a:cs typeface="+mn-cs"/>
            </a:endParaRPr>
          </a:p>
        </p:txBody>
      </p:sp>
      <p:sp>
        <p:nvSpPr>
          <p:cNvPr id="9" name="Rectangle 3"/>
          <p:cNvSpPr/>
          <p:nvPr/>
        </p:nvSpPr>
        <p:spPr>
          <a:xfrm>
            <a:off x="231775"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124933" name="כותרת 6"/>
          <p:cNvSpPr>
            <a:spLocks noGrp="1"/>
          </p:cNvSpPr>
          <p:nvPr>
            <p:ph type="title" idx="4294967295"/>
          </p:nvPr>
        </p:nvSpPr>
        <p:spPr bwMode="auto">
          <a:xfrm>
            <a:off x="357188" y="131763"/>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smtClean="0">
                <a:solidFill>
                  <a:srgbClr val="FF6600"/>
                </a:solidFill>
              </a:rPr>
              <a:t>שאלה 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6.xml><?xml version="1.0" encoding="utf-8"?>
<a:theme xmlns:a="http://schemas.openxmlformats.org/drawingml/2006/main" name="1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7.xml><?xml version="1.0" encoding="utf-8"?>
<a:theme xmlns:a="http://schemas.openxmlformats.org/drawingml/2006/main" name="1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8.xml><?xml version="1.0" encoding="utf-8"?>
<a:theme xmlns:a="http://schemas.openxmlformats.org/drawingml/2006/main" name="1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9.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0.xml><?xml version="1.0" encoding="utf-8"?>
<a:theme xmlns:a="http://schemas.openxmlformats.org/drawingml/2006/main" name="2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1.xml><?xml version="1.0" encoding="utf-8"?>
<a:theme xmlns:a="http://schemas.openxmlformats.org/drawingml/2006/main" name="2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2.xml><?xml version="1.0" encoding="utf-8"?>
<a:theme xmlns:a="http://schemas.openxmlformats.org/drawingml/2006/main" name="2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3.xml><?xml version="1.0" encoding="utf-8"?>
<a:theme xmlns:a="http://schemas.openxmlformats.org/drawingml/2006/main" name="2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4.xml><?xml version="1.0" encoding="utf-8"?>
<a:theme xmlns:a="http://schemas.openxmlformats.org/drawingml/2006/main" name="2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27356</TotalTime>
  <Words>3464</Words>
  <Application>Microsoft Office PowerPoint</Application>
  <PresentationFormat>‫הצגה על המסך (4:3)</PresentationFormat>
  <Paragraphs>480</Paragraphs>
  <Slides>36</Slides>
  <Notes>1</Notes>
  <HiddenSlides>0</HiddenSlides>
  <MMClips>0</MMClips>
  <ScaleCrop>false</ScaleCrop>
  <HeadingPairs>
    <vt:vector size="6" baseType="variant">
      <vt:variant>
        <vt:lpstr>גופנים בשימוש</vt:lpstr>
      </vt:variant>
      <vt:variant>
        <vt:i4>4</vt:i4>
      </vt:variant>
      <vt:variant>
        <vt:lpstr>ערכת נושא</vt:lpstr>
      </vt:variant>
      <vt:variant>
        <vt:i4>24</vt:i4>
      </vt:variant>
      <vt:variant>
        <vt:lpstr>כותרות שקופיות</vt:lpstr>
      </vt:variant>
      <vt:variant>
        <vt:i4>36</vt:i4>
      </vt:variant>
    </vt:vector>
  </HeadingPairs>
  <TitlesOfParts>
    <vt:vector size="64" baseType="lpstr">
      <vt:lpstr>Arial</vt:lpstr>
      <vt:lpstr>Calibri</vt:lpstr>
      <vt:lpstr>Times New Roman</vt:lpstr>
      <vt:lpstr>Wingdings</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מצגת של PowerPoint‏</vt:lpstr>
      <vt:lpstr>מביוטכנולוגיה קלאסית לביוטכנולוגיה מודרנית</vt:lpstr>
      <vt:lpstr>הנדסה גנטית </vt:lpstr>
      <vt:lpstr>פלסמיד</vt:lpstr>
      <vt:lpstr>דוגמה להנדסה גנטית: העברת גן ליצירת אינסולין מתא אדם לתא חיידק בעזרת פלסמיד</vt:lpstr>
      <vt:lpstr>דוגמה להנדסה גנטית: העברת גן ליצירת אינסולין מתא אדם לתא חיידק בעזרת בקטריופג'</vt:lpstr>
      <vt:lpstr>אחידות הקוד הגנטי בכל האורגניזמים מאפשרת את ההנדסה הגנטית</vt:lpstr>
      <vt:lpstr>הנדסה גנטית – יישומים בתחום הרפואה: ייצור הורמונים </vt:lpstr>
      <vt:lpstr>שאלה 1</vt:lpstr>
      <vt:lpstr>תשובה 1א: שלבי ייצור אינסולין בשיטות של הנדסה גנטית </vt:lpstr>
      <vt:lpstr>תשובה 1ב: יתרונות השימוש בתרופות המיוצרות בהנדסה גנטית</vt:lpstr>
      <vt:lpstr>שאלה 2:</vt:lpstr>
      <vt:lpstr>תשובה</vt:lpstr>
      <vt:lpstr>הנדסה גנטית – יישומים בתחום הרפואה: ייצור תרכיבי חיסון</vt:lpstr>
      <vt:lpstr>שאלה 3: יצירת תרכיב חיסון נגד שיתוק ילדים בהנדסה גנטית</vt:lpstr>
      <vt:lpstr>תשובה</vt:lpstr>
      <vt:lpstr>הנדסה גנטית – דוגמאות ליישומים: השבחת צמחים</vt:lpstr>
      <vt:lpstr>שימוש בהנדסה גנטית בחקלאות: העברת גנים לצמחים להקניית עמידות נגד מזיקים</vt:lpstr>
      <vt:lpstr>שימוש בהנדסה גנטית בחקלאות: העברת גנים לצמחים להקניית עמידות נגד מזיקים</vt:lpstr>
      <vt:lpstr>שאלה 4: העלאת רעיונות להשבחת צמחי מאכל וחיות משק</vt:lpstr>
      <vt:lpstr>תשובה</vt:lpstr>
      <vt:lpstr>שאלה 5: ההנדסה הגנטית שוברת את מחסום המינים</vt:lpstr>
      <vt:lpstr>שאלה</vt:lpstr>
      <vt:lpstr>שאלה 6: ניצול חיידקים בהנדסה גנטית בחקלאות וברפואה</vt:lpstr>
      <vt:lpstr>תשובה</vt:lpstr>
      <vt:lpstr>שאלה 7: המטרות העיקריות של הנדסה גנטית בחקלאות </vt:lpstr>
      <vt:lpstr>תשובה</vt:lpstr>
      <vt:lpstr>סיכום: שימוש בהנדסה גנטית בחיידקים לתועלת האדם</vt:lpstr>
      <vt:lpstr>הסיכונים בהנדסה גנטית</vt:lpstr>
      <vt:lpstr>הסיכונים בהנדסה גנטית</vt:lpstr>
      <vt:lpstr>שאלה 8: הסכנות בהנדסה גנטית בחקלאות </vt:lpstr>
      <vt:lpstr>תשובה</vt:lpstr>
      <vt:lpstr>סיכום: מיקרואורגניזמים בשרות האדם: הנדסה גנטית</vt:lpstr>
      <vt:lpstr>סיכום: הנדסה גנטית: יישומים וסיכונים</vt:lpstr>
      <vt:lpstr>שאלה 7: ביולוגיה בחיוך</vt:lpstr>
      <vt:lpstr>תשובה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profile</cp:lastModifiedBy>
  <cp:revision>1578</cp:revision>
  <dcterms:created xsi:type="dcterms:W3CDTF">2010-09-05T07:07:37Z</dcterms:created>
  <dcterms:modified xsi:type="dcterms:W3CDTF">2016-10-09T10:38:26Z</dcterms:modified>
</cp:coreProperties>
</file>